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6" r:id="rId4"/>
    <p:sldMasterId id="2147483692" r:id="rId5"/>
  </p:sldMasterIdLst>
  <p:notesMasterIdLst>
    <p:notesMasterId r:id="rId45"/>
  </p:notesMasterIdLst>
  <p:sldIdLst>
    <p:sldId id="369" r:id="rId6"/>
    <p:sldId id="409" r:id="rId7"/>
    <p:sldId id="319" r:id="rId8"/>
    <p:sldId id="320" r:id="rId9"/>
    <p:sldId id="321" r:id="rId10"/>
    <p:sldId id="322" r:id="rId11"/>
    <p:sldId id="323" r:id="rId12"/>
    <p:sldId id="324" r:id="rId13"/>
    <p:sldId id="339" r:id="rId14"/>
    <p:sldId id="325" r:id="rId15"/>
    <p:sldId id="326" r:id="rId16"/>
    <p:sldId id="327" r:id="rId17"/>
    <p:sldId id="328" r:id="rId18"/>
    <p:sldId id="329" r:id="rId19"/>
    <p:sldId id="330" r:id="rId20"/>
    <p:sldId id="331" r:id="rId21"/>
    <p:sldId id="332" r:id="rId22"/>
    <p:sldId id="333" r:id="rId23"/>
    <p:sldId id="407" r:id="rId24"/>
    <p:sldId id="334" r:id="rId25"/>
    <p:sldId id="256" r:id="rId26"/>
    <p:sldId id="257" r:id="rId27"/>
    <p:sldId id="258" r:id="rId28"/>
    <p:sldId id="286" r:id="rId29"/>
    <p:sldId id="274" r:id="rId30"/>
    <p:sldId id="275" r:id="rId31"/>
    <p:sldId id="408" r:id="rId32"/>
    <p:sldId id="371" r:id="rId33"/>
    <p:sldId id="276" r:id="rId34"/>
    <p:sldId id="277" r:id="rId35"/>
    <p:sldId id="278" r:id="rId36"/>
    <p:sldId id="279" r:id="rId37"/>
    <p:sldId id="280" r:id="rId38"/>
    <p:sldId id="281" r:id="rId39"/>
    <p:sldId id="282" r:id="rId40"/>
    <p:sldId id="283" r:id="rId41"/>
    <p:sldId id="284" r:id="rId42"/>
    <p:sldId id="285" r:id="rId43"/>
    <p:sldId id="265" r:id="rId44"/>
    <p:sldId id="337" r:id="rId46"/>
    <p:sldId id="338" r:id="rId47"/>
  </p:sldIdLst>
  <p:sldSz cx="18288000" cy="10287000"/>
  <p:notesSz cx="6858000" cy="9144000"/>
  <p:embeddedFontLst>
    <p:embeddedFont>
      <p:font typeface="Cormorant SC Medium Bold" panose="020B0604020202020204" charset="-93"/>
      <p:regular r:id="rId51"/>
    </p:embeddedFont>
    <p:embeddedFont>
      <p:font typeface=".VnArial" panose="020B7200000000000000" pitchFamily="34" charset="0"/>
      <p:regular r:id="rId52"/>
      <p:italic r:id="rId53"/>
      <p:boldItalic r:id="rId54"/>
    </p:embeddedFont>
    <p:embeddedFont>
      <p:font typeface=".VnTime" panose="020B7200000000000000"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Cambria Math" panose="02040503050406030204" pitchFamily="18" charset="0"/>
      <p:regular r:id="rId63"/>
    </p:embeddedFont>
    <p:embeddedFont>
      <p:font typeface="HK Grotesk Light" panose="020B0604020202020204" charset="0"/>
      <p:regular r:id="rId64"/>
    </p:embeddedFont>
    <p:embeddedFont>
      <p:font typeface="Cambria" panose="02040503050406030204" pitchFamily="18" charset="0"/>
      <p:regular r:id="rId65"/>
      <p:bold r:id="rId66"/>
      <p:italic r:id="rId67"/>
      <p:boldItalic r:id="rId68"/>
    </p:embeddedFont>
    <p:embeddedFont>
      <p:font typeface="Cormorant SC Medium" panose="020B0604020202020204" charset="-93"/>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245" y="77"/>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9" Type="http://schemas.openxmlformats.org/officeDocument/2006/relationships/font" Target="fonts/font19.fntdata"/><Relationship Id="rId68" Type="http://schemas.openxmlformats.org/officeDocument/2006/relationships/font" Target="fonts/font18.fntdata"/><Relationship Id="rId67" Type="http://schemas.openxmlformats.org/officeDocument/2006/relationships/font" Target="fonts/font17.fntdata"/><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1.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Master" Target="slideMasters/slideMaster4.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notesMaster" Target="notesMasters/notesMaster1.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26520-294E-4DB6-9A94-A808A6B478F1}"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51662-233D-4577-B8C4-4CB49322240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251662-233D-4577-B8C4-4CB49322240C}"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5" Type="http://schemas.openxmlformats.org/officeDocument/2006/relationships/image" Target="../media/image6.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24061" y="6652260"/>
            <a:ext cx="7412657" cy="1683303"/>
          </a:xfrm>
        </p:spPr>
        <p:txBody>
          <a:bodyPr anchor="b">
            <a:noAutofit/>
          </a:bodyPr>
          <a:lstStyle>
            <a:lvl1pPr algn="l">
              <a:defRPr sz="5400" spc="225" baseline="0"/>
            </a:lvl1pPr>
          </a:lstStyle>
          <a:p>
            <a:r>
              <a:rPr lang="en-US"/>
              <a:t>CLICK TO EDIT MASTER TITLE STYLE</a:t>
            </a:r>
            <a:endParaRPr lang="en-US"/>
          </a:p>
        </p:txBody>
      </p:sp>
      <p:sp>
        <p:nvSpPr>
          <p:cNvPr id="3" name="Subtitle 2"/>
          <p:cNvSpPr>
            <a:spLocks noGrp="1"/>
          </p:cNvSpPr>
          <p:nvPr>
            <p:ph type="subTitle" idx="1"/>
          </p:nvPr>
        </p:nvSpPr>
        <p:spPr>
          <a:xfrm>
            <a:off x="9624062" y="8380335"/>
            <a:ext cx="7412655" cy="594990"/>
          </a:xfrm>
        </p:spPr>
        <p:txBody>
          <a:bodyPr>
            <a:normAutofit/>
          </a:bodyPr>
          <a:lstStyle>
            <a:lvl1pPr marL="0" indent="0" algn="l">
              <a:buNone/>
              <a:defRPr sz="24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1"/>
            <a:ext cx="14232468" cy="75814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8233223" y="0"/>
            <a:ext cx="10054778" cy="10287000"/>
          </a:xfrm>
          <a:prstGeom prst="rect">
            <a:avLst/>
          </a:prstGeom>
        </p:spPr>
      </p:pic>
      <p:sp>
        <p:nvSpPr>
          <p:cNvPr id="2" name="Title 1"/>
          <p:cNvSpPr>
            <a:spLocks noGrp="1"/>
          </p:cNvSpPr>
          <p:nvPr>
            <p:ph type="title" hasCustomPrompt="1"/>
          </p:nvPr>
        </p:nvSpPr>
        <p:spPr>
          <a:xfrm>
            <a:off x="2000250" y="1530668"/>
            <a:ext cx="4343400" cy="1988345"/>
          </a:xfrm>
        </p:spPr>
        <p:txBody>
          <a:bodyPr anchor="b">
            <a:normAutofit/>
          </a:bodyPr>
          <a:lstStyle>
            <a:lvl1pPr>
              <a:defRPr sz="4200" spc="225" baseline="0">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2000250" y="4386263"/>
            <a:ext cx="4343400" cy="3779045"/>
          </a:xfrm>
        </p:spPr>
        <p:txBody>
          <a:bodyPr>
            <a:normAutofit/>
          </a:bodyPr>
          <a:lstStyle>
            <a:lvl1pPr marL="0" indent="0">
              <a:lnSpc>
                <a:spcPct val="150000"/>
              </a:lnSpc>
              <a:buNone/>
              <a:defRPr sz="2100">
                <a:solidFill>
                  <a:schemeClr val="bg1"/>
                </a:solidFill>
              </a:defRPr>
            </a:lvl1pPr>
            <a:lvl2pPr marL="685800" indent="0">
              <a:lnSpc>
                <a:spcPct val="150000"/>
              </a:lnSpc>
              <a:buNone/>
              <a:defRPr sz="2100">
                <a:solidFill>
                  <a:schemeClr val="bg1"/>
                </a:solidFill>
              </a:defRPr>
            </a:lvl2pPr>
            <a:lvl3pPr marL="1371600" indent="0">
              <a:lnSpc>
                <a:spcPct val="150000"/>
              </a:lnSpc>
              <a:buNone/>
              <a:defRPr sz="2100">
                <a:solidFill>
                  <a:schemeClr val="bg1"/>
                </a:solidFill>
              </a:defRPr>
            </a:lvl3pPr>
            <a:lvl4pPr marL="2057400" indent="0">
              <a:lnSpc>
                <a:spcPct val="150000"/>
              </a:lnSpc>
              <a:buNone/>
              <a:defRPr sz="2100">
                <a:solidFill>
                  <a:schemeClr val="bg1"/>
                </a:solidFill>
              </a:defRPr>
            </a:lvl4pPr>
            <a:lvl5pPr marL="2743200" indent="0">
              <a:lnSpc>
                <a:spcPct val="150000"/>
              </a:lnSpc>
              <a:buNone/>
              <a:defRPr sz="2100">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2000250" y="9534526"/>
            <a:ext cx="1477736"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4004829" y="9534524"/>
            <a:ext cx="37242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a:xfrm>
            <a:off x="8304458" y="9534526"/>
            <a:ext cx="148132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31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20431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1257300" y="9534526"/>
            <a:ext cx="1828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3695700" y="9534526"/>
            <a:ext cx="52197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7" name="Group 6"/>
          <p:cNvGrpSpPr/>
          <p:nvPr userDrawn="1"/>
        </p:nvGrpSpPr>
        <p:grpSpPr>
          <a:xfrm>
            <a:off x="10429875" y="-38101"/>
            <a:ext cx="7858125" cy="10353677"/>
            <a:chOff x="6953250" y="-25401"/>
            <a:chExt cx="5238750" cy="6902451"/>
          </a:xfrm>
        </p:grpSpPr>
        <p:cxnSp>
          <p:nvCxnSpPr>
            <p:cNvPr id="14" name="Straight Connector 13"/>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87025" y="3223261"/>
            <a:ext cx="6269355" cy="2573297"/>
          </a:xfrm>
        </p:spPr>
        <p:txBody>
          <a:bodyPr anchor="b">
            <a:noAutofit/>
          </a:bodyPr>
          <a:lstStyle>
            <a:lvl1pPr algn="l">
              <a:defRPr sz="5400" spc="225" baseline="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10487025" y="5943005"/>
            <a:ext cx="6269355" cy="547688"/>
          </a:xfrm>
        </p:spPr>
        <p:txBody>
          <a:bodyPr>
            <a:normAutofit/>
          </a:bodyPr>
          <a:lstStyle>
            <a:lvl1pPr marL="0" indent="0" algn="l">
              <a:buNone/>
              <a:defRPr sz="24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243013"/>
            <a:ext cx="8815388" cy="780097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Chart Placeholder 6"/>
          <p:cNvSpPr>
            <a:spLocks noGrp="1"/>
          </p:cNvSpPr>
          <p:nvPr>
            <p:ph type="chart" sz="quarter" idx="13"/>
          </p:nvPr>
        </p:nvSpPr>
        <p:spPr>
          <a:xfrm>
            <a:off x="1257300" y="3167412"/>
            <a:ext cx="15773400" cy="5617368"/>
          </a:xfrm>
        </p:spPr>
        <p:txBody>
          <a:body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8" name="Table Placeholder 7"/>
          <p:cNvSpPr>
            <a:spLocks noGrp="1"/>
          </p:cNvSpPr>
          <p:nvPr>
            <p:ph type="tbl" sz="quarter" idx="14"/>
          </p:nvPr>
        </p:nvSpPr>
        <p:spPr>
          <a:xfrm>
            <a:off x="1257300" y="3167072"/>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8372475" cy="10287000"/>
          </a:xfrm>
          <a:prstGeom prst="rect">
            <a:avLst/>
          </a:prstGeom>
        </p:spPr>
      </p:pic>
      <p:sp>
        <p:nvSpPr>
          <p:cNvPr id="2" name="Title 1"/>
          <p:cNvSpPr>
            <a:spLocks noGrp="1"/>
          </p:cNvSpPr>
          <p:nvPr>
            <p:ph type="title" hasCustomPrompt="1"/>
          </p:nvPr>
        </p:nvSpPr>
        <p:spPr>
          <a:xfrm>
            <a:off x="6986587" y="4214813"/>
            <a:ext cx="10044113" cy="2864645"/>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0" name="Subtitle 2"/>
          <p:cNvSpPr>
            <a:spLocks noGrp="1"/>
          </p:cNvSpPr>
          <p:nvPr>
            <p:ph type="subTitle" idx="1"/>
          </p:nvPr>
        </p:nvSpPr>
        <p:spPr>
          <a:xfrm>
            <a:off x="6986588" y="7543205"/>
            <a:ext cx="10044111" cy="547688"/>
          </a:xfrm>
        </p:spPr>
        <p:txBody>
          <a:bodyPr anchor="b">
            <a:normAutofit/>
          </a:bodyPr>
          <a:lstStyle>
            <a:lvl1pPr marL="0" indent="0" algn="l">
              <a:buNone/>
              <a:defRPr sz="2400">
                <a:solidFill>
                  <a:schemeClr val="bg2">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sp>
        <p:nvSpPr>
          <p:cNvPr id="3" name="Date Placeholder 2"/>
          <p:cNvSpPr>
            <a:spLocks noGrp="1"/>
          </p:cNvSpPr>
          <p:nvPr>
            <p:ph type="dt" sz="half" idx="10"/>
          </p:nvPr>
        </p:nvSpPr>
        <p:spPr>
          <a:xfrm>
            <a:off x="7015161" y="9534526"/>
            <a:ext cx="2543175"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a:xfrm>
            <a:off x="10115549" y="9534526"/>
            <a:ext cx="38147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a:xfrm>
            <a:off x="14487525" y="9534526"/>
            <a:ext cx="2543175"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9" name="Straight Connector 8"/>
          <p:cNvCxnSpPr/>
          <p:nvPr userDrawn="1"/>
        </p:nvCxnSpPr>
        <p:spPr>
          <a:xfrm flipV="1">
            <a:off x="3314700" y="0"/>
            <a:ext cx="3657600" cy="1028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230772" y="4329112"/>
            <a:ext cx="2768267" cy="2768267"/>
          </a:xfrm>
          <a:solidFill>
            <a:schemeClr val="bg1">
              <a:lumMod val="95000"/>
            </a:schemeClr>
          </a:solidFill>
        </p:spPr>
        <p:txBody>
          <a:bodyPr/>
          <a:lstStyle/>
          <a:p>
            <a:endParaRPr lang="en-US" dirty="0"/>
          </a:p>
        </p:txBody>
      </p:sp>
      <p:sp>
        <p:nvSpPr>
          <p:cNvPr id="3" name="Text Placeholder 2"/>
          <p:cNvSpPr>
            <a:spLocks noGrp="1"/>
          </p:cNvSpPr>
          <p:nvPr>
            <p:ph type="body" idx="1" hasCustomPrompt="1"/>
          </p:nvPr>
        </p:nvSpPr>
        <p:spPr>
          <a:xfrm>
            <a:off x="1842853"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30772" y="8196172"/>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17" name="Picture Placeholder 10"/>
          <p:cNvSpPr>
            <a:spLocks noGrp="1"/>
          </p:cNvSpPr>
          <p:nvPr>
            <p:ph type="pic" sz="quarter" idx="15"/>
          </p:nvPr>
        </p:nvSpPr>
        <p:spPr>
          <a:xfrm>
            <a:off x="5755372" y="4329112"/>
            <a:ext cx="2768267" cy="2768267"/>
          </a:xfrm>
          <a:solidFill>
            <a:schemeClr val="bg1">
              <a:lumMod val="95000"/>
            </a:schemeClr>
          </a:solidFill>
        </p:spPr>
        <p:txBody>
          <a:bodyPr/>
          <a:lstStyle/>
          <a:p>
            <a:endParaRPr lang="en-US" dirty="0"/>
          </a:p>
        </p:txBody>
      </p:sp>
      <p:sp>
        <p:nvSpPr>
          <p:cNvPr id="23" name="Text Placeholder 2"/>
          <p:cNvSpPr>
            <a:spLocks noGrp="1"/>
          </p:cNvSpPr>
          <p:nvPr>
            <p:ph type="body" idx="18" hasCustomPrompt="1"/>
          </p:nvPr>
        </p:nvSpPr>
        <p:spPr>
          <a:xfrm>
            <a:off x="5367450" y="7626787"/>
            <a:ext cx="3496224"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55370" y="8218195"/>
            <a:ext cx="2783924"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8" name="Picture Placeholder 10"/>
          <p:cNvSpPr>
            <a:spLocks noGrp="1"/>
          </p:cNvSpPr>
          <p:nvPr>
            <p:ph type="pic" sz="quarter" idx="16"/>
          </p:nvPr>
        </p:nvSpPr>
        <p:spPr>
          <a:xfrm>
            <a:off x="9491368" y="4329112"/>
            <a:ext cx="2768267" cy="2768267"/>
          </a:xfrm>
          <a:solidFill>
            <a:schemeClr val="bg1">
              <a:lumMod val="95000"/>
            </a:schemeClr>
          </a:solidFill>
        </p:spPr>
        <p:txBody>
          <a:bodyPr/>
          <a:lstStyle/>
          <a:p>
            <a:pPr lvl="1"/>
            <a:endParaRPr lang="en-US" dirty="0"/>
          </a:p>
        </p:txBody>
      </p:sp>
      <p:sp>
        <p:nvSpPr>
          <p:cNvPr id="24" name="Text Placeholder 2"/>
          <p:cNvSpPr>
            <a:spLocks noGrp="1"/>
          </p:cNvSpPr>
          <p:nvPr>
            <p:ph type="body" idx="19" hasCustomPrompt="1"/>
          </p:nvPr>
        </p:nvSpPr>
        <p:spPr>
          <a:xfrm>
            <a:off x="9103446"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8" name="Text Placeholder 2"/>
          <p:cNvSpPr>
            <a:spLocks noGrp="1"/>
          </p:cNvSpPr>
          <p:nvPr>
            <p:ph type="body" idx="23" hasCustomPrompt="1"/>
          </p:nvPr>
        </p:nvSpPr>
        <p:spPr>
          <a:xfrm>
            <a:off x="9491366" y="8218195"/>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121188" y="4329112"/>
            <a:ext cx="2768267" cy="2768267"/>
          </a:xfrm>
          <a:solidFill>
            <a:schemeClr val="bg1">
              <a:lumMod val="95000"/>
            </a:schemeClr>
          </a:solidFill>
        </p:spPr>
        <p:txBody>
          <a:bodyPr/>
          <a:lstStyle/>
          <a:p>
            <a:endParaRPr lang="en-US" dirty="0"/>
          </a:p>
        </p:txBody>
      </p:sp>
      <p:sp>
        <p:nvSpPr>
          <p:cNvPr id="25" name="Text Placeholder 2"/>
          <p:cNvSpPr>
            <a:spLocks noGrp="1"/>
          </p:cNvSpPr>
          <p:nvPr>
            <p:ph type="body" idx="20" hasCustomPrompt="1"/>
          </p:nvPr>
        </p:nvSpPr>
        <p:spPr>
          <a:xfrm>
            <a:off x="12733268" y="7626787"/>
            <a:ext cx="3476559"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21187" y="8196172"/>
            <a:ext cx="2768265"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4" name="Group 3"/>
          <p:cNvGrpSpPr/>
          <p:nvPr userDrawn="1"/>
        </p:nvGrpSpPr>
        <p:grpSpPr>
          <a:xfrm>
            <a:off x="11001375" y="1"/>
            <a:ext cx="7286625" cy="2586038"/>
            <a:chOff x="7334250" y="0"/>
            <a:chExt cx="4857750" cy="1724025"/>
          </a:xfrm>
        </p:grpSpPr>
        <p:cxnSp>
          <p:nvCxnSpPr>
            <p:cNvPr id="10" name="Straight Connector 9"/>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710930"/>
            <a:ext cx="18288000" cy="8432004"/>
            <a:chOff x="0" y="473953"/>
            <a:chExt cx="12192000" cy="5621336"/>
          </a:xfrm>
        </p:grpSpPr>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815764" y="3643313"/>
            <a:ext cx="1600200" cy="1600200"/>
          </a:xfrm>
          <a:solidFill>
            <a:schemeClr val="tx1"/>
          </a:solidFill>
        </p:spPr>
        <p:txBody>
          <a:bodyPr>
            <a:normAutofit/>
          </a:bodyPr>
          <a:lstStyle>
            <a:lvl1pPr marL="0" indent="0" algn="l">
              <a:lnSpc>
                <a:spcPct val="100000"/>
              </a:lnSpc>
              <a:buFont typeface="Arial" panose="020B0604020202020204" pitchFamily="34" charset="0"/>
              <a:buNone/>
              <a:defRPr sz="1350">
                <a:solidFill>
                  <a:sysClr val="windowText" lastClr="000000"/>
                </a:solidFill>
              </a:defRPr>
            </a:lvl1pPr>
          </a:lstStyle>
          <a:p>
            <a:endParaRPr lang="en-US" dirty="0"/>
          </a:p>
        </p:txBody>
      </p:sp>
      <p:sp>
        <p:nvSpPr>
          <p:cNvPr id="3" name="Text Placeholder 2"/>
          <p:cNvSpPr>
            <a:spLocks noGrp="1"/>
          </p:cNvSpPr>
          <p:nvPr>
            <p:ph type="body" idx="1" hasCustomPrompt="1"/>
          </p:nvPr>
        </p:nvSpPr>
        <p:spPr>
          <a:xfrm>
            <a:off x="2250252"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50252"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7" name="Picture Placeholder 10"/>
          <p:cNvSpPr>
            <a:spLocks noGrp="1"/>
          </p:cNvSpPr>
          <p:nvPr>
            <p:ph type="pic" sz="quarter" idx="15"/>
          </p:nvPr>
        </p:nvSpPr>
        <p:spPr>
          <a:xfrm>
            <a:off x="6339405"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3" name="Text Placeholder 2"/>
          <p:cNvSpPr>
            <a:spLocks noGrp="1"/>
          </p:cNvSpPr>
          <p:nvPr>
            <p:ph type="body" idx="18" hasCustomPrompt="1"/>
          </p:nvPr>
        </p:nvSpPr>
        <p:spPr>
          <a:xfrm>
            <a:off x="5773893"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73893"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32" name="Picture Placeholder 10"/>
          <p:cNvSpPr>
            <a:spLocks noGrp="1"/>
          </p:cNvSpPr>
          <p:nvPr>
            <p:ph type="pic" sz="quarter" idx="37"/>
          </p:nvPr>
        </p:nvSpPr>
        <p:spPr>
          <a:xfrm>
            <a:off x="9983376"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4" name="Text Placeholder 2"/>
          <p:cNvSpPr>
            <a:spLocks noGrp="1"/>
          </p:cNvSpPr>
          <p:nvPr>
            <p:ph type="body" idx="19" hasCustomPrompt="1"/>
          </p:nvPr>
        </p:nvSpPr>
        <p:spPr>
          <a:xfrm>
            <a:off x="9297533" y="5481568"/>
            <a:ext cx="3157703"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28" name="Text Placeholder 2"/>
          <p:cNvSpPr>
            <a:spLocks noGrp="1"/>
          </p:cNvSpPr>
          <p:nvPr>
            <p:ph type="body" idx="23" hasCustomPrompt="1"/>
          </p:nvPr>
        </p:nvSpPr>
        <p:spPr>
          <a:xfrm>
            <a:off x="9143999" y="5714621"/>
            <a:ext cx="3449783"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705221"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5" name="Text Placeholder 2"/>
          <p:cNvSpPr>
            <a:spLocks noGrp="1"/>
          </p:cNvSpPr>
          <p:nvPr>
            <p:ph type="body" idx="20" hasCustomPrompt="1"/>
          </p:nvPr>
        </p:nvSpPr>
        <p:spPr>
          <a:xfrm>
            <a:off x="13139709"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16720" y="5714621"/>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5" name="Picture Placeholder 10"/>
          <p:cNvSpPr>
            <a:spLocks noGrp="1"/>
          </p:cNvSpPr>
          <p:nvPr>
            <p:ph type="pic" sz="quarter" idx="26"/>
          </p:nvPr>
        </p:nvSpPr>
        <p:spPr>
          <a:xfrm>
            <a:off x="2815764"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4" name="Text Placeholder 2"/>
          <p:cNvSpPr>
            <a:spLocks noGrp="1"/>
          </p:cNvSpPr>
          <p:nvPr>
            <p:ph type="body" idx="25" hasCustomPrompt="1"/>
          </p:nvPr>
        </p:nvSpPr>
        <p:spPr>
          <a:xfrm>
            <a:off x="2250252"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2" name="Text Placeholder 2"/>
          <p:cNvSpPr>
            <a:spLocks noGrp="1"/>
          </p:cNvSpPr>
          <p:nvPr>
            <p:ph type="body" idx="33" hasCustomPrompt="1"/>
          </p:nvPr>
        </p:nvSpPr>
        <p:spPr>
          <a:xfrm>
            <a:off x="2250252"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6" name="Picture Placeholder 10"/>
          <p:cNvSpPr>
            <a:spLocks noGrp="1"/>
          </p:cNvSpPr>
          <p:nvPr>
            <p:ph type="pic" sz="quarter" idx="27"/>
          </p:nvPr>
        </p:nvSpPr>
        <p:spPr>
          <a:xfrm>
            <a:off x="6339405"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9" name="Text Placeholder 2"/>
          <p:cNvSpPr>
            <a:spLocks noGrp="1"/>
          </p:cNvSpPr>
          <p:nvPr>
            <p:ph type="body" idx="30" hasCustomPrompt="1"/>
          </p:nvPr>
        </p:nvSpPr>
        <p:spPr>
          <a:xfrm>
            <a:off x="5773893"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3" name="Text Placeholder 2"/>
          <p:cNvSpPr>
            <a:spLocks noGrp="1"/>
          </p:cNvSpPr>
          <p:nvPr>
            <p:ph type="body" idx="34" hasCustomPrompt="1"/>
          </p:nvPr>
        </p:nvSpPr>
        <p:spPr>
          <a:xfrm>
            <a:off x="5773893"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33" name="Picture Placeholder 10"/>
          <p:cNvSpPr>
            <a:spLocks noGrp="1"/>
          </p:cNvSpPr>
          <p:nvPr>
            <p:ph type="pic" sz="quarter" idx="38"/>
          </p:nvPr>
        </p:nvSpPr>
        <p:spPr>
          <a:xfrm>
            <a:off x="9983376"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0" name="Text Placeholder 2"/>
          <p:cNvSpPr>
            <a:spLocks noGrp="1"/>
          </p:cNvSpPr>
          <p:nvPr>
            <p:ph type="body" idx="31" hasCustomPrompt="1"/>
          </p:nvPr>
        </p:nvSpPr>
        <p:spPr>
          <a:xfrm>
            <a:off x="950988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4" name="Text Placeholder 2"/>
          <p:cNvSpPr>
            <a:spLocks noGrp="1"/>
          </p:cNvSpPr>
          <p:nvPr>
            <p:ph type="body" idx="35" hasCustomPrompt="1"/>
          </p:nvPr>
        </p:nvSpPr>
        <p:spPr>
          <a:xfrm>
            <a:off x="9509889" y="8502875"/>
            <a:ext cx="2720211"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58" name="Picture Placeholder 10"/>
          <p:cNvSpPr>
            <a:spLocks noGrp="1"/>
          </p:cNvSpPr>
          <p:nvPr>
            <p:ph type="pic" sz="quarter" idx="29"/>
          </p:nvPr>
        </p:nvSpPr>
        <p:spPr>
          <a:xfrm>
            <a:off x="13705221"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1" name="Text Placeholder 2"/>
          <p:cNvSpPr>
            <a:spLocks noGrp="1"/>
          </p:cNvSpPr>
          <p:nvPr>
            <p:ph type="body" idx="32" hasCustomPrompt="1"/>
          </p:nvPr>
        </p:nvSpPr>
        <p:spPr>
          <a:xfrm>
            <a:off x="1313970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5" name="Text Placeholder 2"/>
          <p:cNvSpPr>
            <a:spLocks noGrp="1"/>
          </p:cNvSpPr>
          <p:nvPr>
            <p:ph type="body" idx="36" hasCustomPrompt="1"/>
          </p:nvPr>
        </p:nvSpPr>
        <p:spPr>
          <a:xfrm>
            <a:off x="13116720" y="8502875"/>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solidFill>
                  <a:srgbClr val="898989"/>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solidFill>
                  <a:srgbClr val="898989"/>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srgbClr val="898989"/>
                </a:solidFill>
                <a:effectLst/>
                <a:uLnTx/>
                <a:uFillTx/>
                <a:latin typeface="Tenorite"/>
                <a:ea typeface="+mn-ea"/>
                <a:cs typeface="+mn-cs"/>
              </a:rPr>
            </a:fld>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0"/>
            <a:ext cx="3886200" cy="1541859"/>
            <a:chOff x="0" y="0"/>
            <a:chExt cx="2590800" cy="1027906"/>
          </a:xfrm>
        </p:grpSpPr>
        <p:cxnSp>
          <p:nvCxnSpPr>
            <p:cNvPr id="10" name="Straight Connector 9"/>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7" name="SmartArt Placeholder 6"/>
          <p:cNvSpPr>
            <a:spLocks noGrp="1"/>
          </p:cNvSpPr>
          <p:nvPr>
            <p:ph type="pic" sz="quarter" idx="15"/>
          </p:nvPr>
        </p:nvSpPr>
        <p:spPr>
          <a:xfrm>
            <a:off x="1257300" y="3167063"/>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p:cNvSpPr/>
          <p:nvPr/>
        </p:nvSpPr>
        <p:spPr>
          <a:xfrm>
            <a:off x="3170826" y="0"/>
            <a:ext cx="15117174" cy="10287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marL="0" marR="0" lvl="0" indent="0" algn="l" defTabSz="13716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 name="Title 1"/>
          <p:cNvSpPr>
            <a:spLocks noGrp="1"/>
          </p:cNvSpPr>
          <p:nvPr>
            <p:ph type="title" hasCustomPrompt="1"/>
          </p:nvPr>
        </p:nvSpPr>
        <p:spPr>
          <a:xfrm>
            <a:off x="1257300" y="8264129"/>
            <a:ext cx="6123213" cy="878682"/>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TITLE</a:t>
            </a:r>
            <a:endParaRPr lang="en-US"/>
          </a:p>
        </p:txBody>
      </p:sp>
      <p:sp>
        <p:nvSpPr>
          <p:cNvPr id="16" name="Text Placeholder 15"/>
          <p:cNvSpPr>
            <a:spLocks noGrp="1"/>
          </p:cNvSpPr>
          <p:nvPr>
            <p:ph type="body" sz="quarter" idx="13" hasCustomPrompt="1"/>
          </p:nvPr>
        </p:nvSpPr>
        <p:spPr>
          <a:xfrm>
            <a:off x="249111" y="2261658"/>
            <a:ext cx="3212646" cy="771525"/>
          </a:xfrm>
        </p:spPr>
        <p:txBody>
          <a:bodyPr anchor="ctr">
            <a:normAutofit/>
          </a:bodyPr>
          <a:lstStyle>
            <a:lvl1pPr marL="0" indent="0" algn="r">
              <a:buNone/>
              <a:defRPr sz="3000"/>
            </a:lvl1pPr>
          </a:lstStyle>
          <a:p>
            <a:pPr lvl="0"/>
            <a:r>
              <a:rPr lang="en-US"/>
              <a:t>Click to edit</a:t>
            </a:r>
            <a:endParaRPr lang="en-US"/>
          </a:p>
        </p:txBody>
      </p:sp>
      <p:sp>
        <p:nvSpPr>
          <p:cNvPr id="17" name="Text Placeholder 15"/>
          <p:cNvSpPr>
            <a:spLocks noGrp="1"/>
          </p:cNvSpPr>
          <p:nvPr>
            <p:ph type="body" sz="quarter" idx="14" hasCustomPrompt="1"/>
          </p:nvPr>
        </p:nvSpPr>
        <p:spPr>
          <a:xfrm>
            <a:off x="1098197" y="3876146"/>
            <a:ext cx="3212646" cy="771525"/>
          </a:xfrm>
        </p:spPr>
        <p:txBody>
          <a:bodyPr anchor="ctr">
            <a:normAutofit/>
          </a:bodyPr>
          <a:lstStyle>
            <a:lvl1pPr marL="0" indent="0" algn="r">
              <a:buNone/>
              <a:defRPr sz="3000"/>
            </a:lvl1pPr>
          </a:lstStyle>
          <a:p>
            <a:pPr lvl="0"/>
            <a:r>
              <a:rPr lang="en-US"/>
              <a:t>Click to edit</a:t>
            </a:r>
            <a:endParaRPr lang="en-US"/>
          </a:p>
        </p:txBody>
      </p:sp>
      <p:sp>
        <p:nvSpPr>
          <p:cNvPr id="18" name="Text Placeholder 15"/>
          <p:cNvSpPr>
            <a:spLocks noGrp="1"/>
          </p:cNvSpPr>
          <p:nvPr>
            <p:ph type="body" sz="quarter" idx="15" hasCustomPrompt="1"/>
          </p:nvPr>
        </p:nvSpPr>
        <p:spPr>
          <a:xfrm>
            <a:off x="2007834" y="5490633"/>
            <a:ext cx="3212646" cy="771525"/>
          </a:xfrm>
        </p:spPr>
        <p:txBody>
          <a:bodyPr anchor="ctr">
            <a:normAutofit/>
          </a:bodyPr>
          <a:lstStyle>
            <a:lvl1pPr marL="0" indent="0" algn="r">
              <a:buNone/>
              <a:defRPr sz="3000"/>
            </a:lvl1pPr>
          </a:lstStyle>
          <a:p>
            <a:pPr lvl="0"/>
            <a:r>
              <a:rPr lang="en-US"/>
              <a:t>Click to edit</a:t>
            </a:r>
            <a:endParaRPr lang="en-US"/>
          </a:p>
        </p:txBody>
      </p:sp>
      <p:sp>
        <p:nvSpPr>
          <p:cNvPr id="19" name="Text Placeholder 15"/>
          <p:cNvSpPr>
            <a:spLocks noGrp="1"/>
          </p:cNvSpPr>
          <p:nvPr>
            <p:ph type="body" sz="quarter" idx="16" hasCustomPrompt="1"/>
          </p:nvPr>
        </p:nvSpPr>
        <p:spPr>
          <a:xfrm>
            <a:off x="2884134" y="7105122"/>
            <a:ext cx="3212646" cy="771525"/>
          </a:xfrm>
        </p:spPr>
        <p:txBody>
          <a:bodyPr anchor="ctr">
            <a:normAutofit/>
          </a:bodyPr>
          <a:lstStyle>
            <a:lvl1pPr marL="0" indent="0" algn="r">
              <a:buNone/>
              <a:defRPr sz="3000"/>
            </a:lvl1pPr>
          </a:lstStyle>
          <a:p>
            <a:pPr lvl="0"/>
            <a:r>
              <a:rPr lang="en-US"/>
              <a:t>Click to edit</a:t>
            </a:r>
            <a:endParaRPr lang="en-US"/>
          </a:p>
        </p:txBody>
      </p:sp>
      <p:sp>
        <p:nvSpPr>
          <p:cNvPr id="34" name="Text Placeholder 15"/>
          <p:cNvSpPr>
            <a:spLocks noGrp="1"/>
          </p:cNvSpPr>
          <p:nvPr>
            <p:ph type="body" sz="quarter" idx="17" hasCustomPrompt="1"/>
          </p:nvPr>
        </p:nvSpPr>
        <p:spPr>
          <a:xfrm>
            <a:off x="6602304" y="2420292"/>
            <a:ext cx="7654020" cy="1516263"/>
          </a:xfrm>
        </p:spPr>
        <p:txBody>
          <a:bodyPr anchor="t">
            <a:normAutofit/>
          </a:bodyPr>
          <a:lstStyle>
            <a:lvl1pPr marL="0" indent="0" algn="l">
              <a:lnSpc>
                <a:spcPct val="100000"/>
              </a:lnSpc>
              <a:buNone/>
              <a:defRPr sz="2100" spc="75" baseline="0"/>
            </a:lvl1pPr>
          </a:lstStyle>
          <a:p>
            <a:pPr lvl="0"/>
            <a:r>
              <a:rPr lang="en-US" dirty="0"/>
              <a:t>Click to edit master text style</a:t>
            </a:r>
            <a:endParaRPr lang="en-US" dirty="0"/>
          </a:p>
        </p:txBody>
      </p:sp>
      <p:sp>
        <p:nvSpPr>
          <p:cNvPr id="35" name="Text Placeholder 15"/>
          <p:cNvSpPr>
            <a:spLocks noGrp="1"/>
          </p:cNvSpPr>
          <p:nvPr>
            <p:ph type="body" sz="quarter" idx="18" hasCustomPrompt="1"/>
          </p:nvPr>
        </p:nvSpPr>
        <p:spPr>
          <a:xfrm>
            <a:off x="7479044" y="4023846"/>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6" name="Text Placeholder 15"/>
          <p:cNvSpPr>
            <a:spLocks noGrp="1"/>
          </p:cNvSpPr>
          <p:nvPr>
            <p:ph type="body" sz="quarter" idx="19" hasCustomPrompt="1"/>
          </p:nvPr>
        </p:nvSpPr>
        <p:spPr>
          <a:xfrm>
            <a:off x="8365407" y="5633091"/>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7" name="Text Placeholder 15"/>
          <p:cNvSpPr>
            <a:spLocks noGrp="1"/>
          </p:cNvSpPr>
          <p:nvPr>
            <p:ph type="body" sz="quarter" idx="20" hasCustomPrompt="1"/>
          </p:nvPr>
        </p:nvSpPr>
        <p:spPr>
          <a:xfrm>
            <a:off x="9262920" y="7236645"/>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5" name="Date Placeholder 4"/>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6" name="Footer Placeholder 5"/>
          <p:cNvSpPr>
            <a:spLocks noGrp="1"/>
          </p:cNvSpPr>
          <p:nvPr>
            <p:ph type="ftr" sz="quarter" idx="11"/>
          </p:nvPr>
        </p:nvSpPr>
        <p:spPr>
          <a:xfrm>
            <a:off x="10123715" y="9534526"/>
            <a:ext cx="5663972"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Slide Number Placeholder 6"/>
          <p:cNvSpPr>
            <a:spLocks noGrp="1"/>
          </p:cNvSpPr>
          <p:nvPr>
            <p:ph type="sldNum" sz="quarter" idx="12"/>
          </p:nvPr>
        </p:nvSpPr>
        <p:spPr>
          <a:xfrm>
            <a:off x="16216312" y="9534526"/>
            <a:ext cx="81438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3" name="Straight Connector 2"/>
          <p:cNvCxnSpPr/>
          <p:nvPr userDrawn="1"/>
        </p:nvCxnSpPr>
        <p:spPr>
          <a:xfrm>
            <a:off x="6530273" y="7535900"/>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p:cNvCxnSpPr/>
          <p:nvPr userDrawn="1"/>
        </p:nvCxnSpPr>
        <p:spPr>
          <a:xfrm>
            <a:off x="5639876" y="5922677"/>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userDrawn="1"/>
        </p:nvCxnSpPr>
        <p:spPr>
          <a:xfrm>
            <a:off x="4760180" y="4309029"/>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userDrawn="1"/>
        </p:nvCxnSpPr>
        <p:spPr>
          <a:xfrm>
            <a:off x="3879395" y="2694125"/>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00550" y="1338266"/>
            <a:ext cx="12632532" cy="1988345"/>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4400550" y="4165404"/>
            <a:ext cx="5886450"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4400550" y="5751910"/>
            <a:ext cx="5886450"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11115260" y="4165404"/>
            <a:ext cx="5915441"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11115260" y="5751910"/>
            <a:ext cx="5915441"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1" name="Graphic 10"/>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38678" y="0"/>
            <a:ext cx="6552045" cy="586859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1864657"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1864657"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6971498" y="4165404"/>
            <a:ext cx="4345007"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6971498" y="5751910"/>
            <a:ext cx="4345007"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1" name="Text Placeholder 2"/>
          <p:cNvSpPr>
            <a:spLocks noGrp="1"/>
          </p:cNvSpPr>
          <p:nvPr>
            <p:ph type="body" idx="13" hasCustomPrompt="1"/>
          </p:nvPr>
        </p:nvSpPr>
        <p:spPr>
          <a:xfrm>
            <a:off x="12099632"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22" name="Content Placeholder 3"/>
          <p:cNvSpPr>
            <a:spLocks noGrp="1"/>
          </p:cNvSpPr>
          <p:nvPr>
            <p:ph sz="half" idx="14"/>
          </p:nvPr>
        </p:nvSpPr>
        <p:spPr>
          <a:xfrm>
            <a:off x="12099632"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10" name="Group 9"/>
          <p:cNvGrpSpPr/>
          <p:nvPr userDrawn="1"/>
        </p:nvGrpSpPr>
        <p:grpSpPr>
          <a:xfrm>
            <a:off x="0" y="0"/>
            <a:ext cx="3357564" cy="4657725"/>
            <a:chOff x="0" y="0"/>
            <a:chExt cx="2238376" cy="3105150"/>
          </a:xfrm>
        </p:grpSpPr>
        <p:cxnSp>
          <p:nvCxnSpPr>
            <p:cNvPr id="16" name="Straight Connector 15"/>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153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82153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grpSp>
        <p:nvGrpSpPr>
          <p:cNvPr id="4" name="Group 3"/>
          <p:cNvGrpSpPr/>
          <p:nvPr userDrawn="1"/>
        </p:nvGrpSpPr>
        <p:grpSpPr>
          <a:xfrm>
            <a:off x="1" y="1"/>
            <a:ext cx="7143752" cy="7779545"/>
            <a:chOff x="0" y="0"/>
            <a:chExt cx="4762501" cy="5186363"/>
          </a:xfrm>
        </p:grpSpPr>
        <p:cxnSp>
          <p:nvCxnSpPr>
            <p:cNvPr id="23" name="Straight Connector 22"/>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p:cNvSpPr>
            <a:spLocks noGrp="1"/>
          </p:cNvSpPr>
          <p:nvPr>
            <p:ph type="dt" sz="half" idx="10"/>
          </p:nvPr>
        </p:nvSpPr>
        <p:spPr>
          <a:xfrm>
            <a:off x="1257300" y="9534526"/>
            <a:ext cx="4114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2" name="Footer Placeholder 7"/>
          <p:cNvSpPr>
            <a:spLocks noGrp="1"/>
          </p:cNvSpPr>
          <p:nvPr>
            <p:ph type="ftr" sz="quarter" idx="11"/>
          </p:nvPr>
        </p:nvSpPr>
        <p:spPr>
          <a:xfrm>
            <a:off x="6057900" y="9534526"/>
            <a:ext cx="61722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4" name="Slide Number Placeholder 8"/>
          <p:cNvSpPr>
            <a:spLocks noGrp="1"/>
          </p:cNvSpPr>
          <p:nvPr>
            <p:ph type="sldNum" sz="quarter" idx="12"/>
          </p:nvPr>
        </p:nvSpPr>
        <p:spPr>
          <a:xfrm>
            <a:off x="12915900" y="9534526"/>
            <a:ext cx="4114800"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0" y="2423605"/>
            <a:ext cx="6269355" cy="2287103"/>
          </a:xfrm>
        </p:spPr>
        <p:txBody>
          <a:bodyPr anchor="b">
            <a:noAutofit/>
          </a:bodyPr>
          <a:lstStyle>
            <a:lvl1pPr algn="l">
              <a:defRPr sz="5400" spc="225" baseline="0">
                <a:solidFill>
                  <a:schemeClr val="bg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6400800" y="4857155"/>
            <a:ext cx="6269355" cy="2057996"/>
          </a:xfrm>
        </p:spPr>
        <p:txBody>
          <a:bodyPr>
            <a:normAutofit/>
          </a:bodyPr>
          <a:lstStyle>
            <a:lvl1pPr marL="0" indent="0" algn="l">
              <a:lnSpc>
                <a:spcPct val="150000"/>
              </a:lnSpc>
              <a:buNone/>
              <a:defRPr sz="2100" spc="75" baseline="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765407" cy="10287000"/>
          </a:xfrm>
          <a:prstGeom prst="rect">
            <a:avLst/>
          </a:prstGeom>
        </p:spPr>
      </p:pic>
      <p:sp>
        <p:nvSpPr>
          <p:cNvPr id="9" name="Date Placeholder 6"/>
          <p:cNvSpPr>
            <a:spLocks noGrp="1"/>
          </p:cNvSpPr>
          <p:nvPr>
            <p:ph type="dt" sz="half" idx="10"/>
          </p:nvPr>
        </p:nvSpPr>
        <p:spPr>
          <a:xfrm>
            <a:off x="6400801" y="9534526"/>
            <a:ext cx="2661557"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Footer Placeholder 7"/>
          <p:cNvSpPr>
            <a:spLocks noGrp="1"/>
          </p:cNvSpPr>
          <p:nvPr>
            <p:ph type="ftr" sz="quarter" idx="11"/>
          </p:nvPr>
        </p:nvSpPr>
        <p:spPr>
          <a:xfrm>
            <a:off x="9719582" y="9534526"/>
            <a:ext cx="3992336"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1" name="Slide Number Placeholder 8"/>
          <p:cNvSpPr>
            <a:spLocks noGrp="1"/>
          </p:cNvSpPr>
          <p:nvPr>
            <p:ph type="sldNum" sz="quarter" idx="12"/>
          </p:nvPr>
        </p:nvSpPr>
        <p:spPr>
          <a:xfrm>
            <a:off x="14369143" y="9534526"/>
            <a:ext cx="2661557"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24061" y="6652260"/>
            <a:ext cx="7412657" cy="1683303"/>
          </a:xfrm>
        </p:spPr>
        <p:txBody>
          <a:bodyPr anchor="b">
            <a:noAutofit/>
          </a:bodyPr>
          <a:lstStyle>
            <a:lvl1pPr algn="l">
              <a:defRPr sz="5400" spc="225" baseline="0"/>
            </a:lvl1pPr>
          </a:lstStyle>
          <a:p>
            <a:r>
              <a:rPr lang="en-US"/>
              <a:t>CLICK TO EDIT MASTER TITLE STYLE</a:t>
            </a:r>
            <a:endParaRPr lang="en-US"/>
          </a:p>
        </p:txBody>
      </p:sp>
      <p:sp>
        <p:nvSpPr>
          <p:cNvPr id="3" name="Subtitle 2"/>
          <p:cNvSpPr>
            <a:spLocks noGrp="1"/>
          </p:cNvSpPr>
          <p:nvPr>
            <p:ph type="subTitle" idx="1"/>
          </p:nvPr>
        </p:nvSpPr>
        <p:spPr>
          <a:xfrm>
            <a:off x="9624062" y="8380335"/>
            <a:ext cx="7412655" cy="594990"/>
          </a:xfrm>
        </p:spPr>
        <p:txBody>
          <a:bodyPr>
            <a:normAutofit/>
          </a:bodyPr>
          <a:lstStyle>
            <a:lvl1pPr marL="0" indent="0" algn="l">
              <a:buNone/>
              <a:defRPr sz="24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1"/>
            <a:ext cx="14232468" cy="758148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8233223" y="0"/>
            <a:ext cx="10054778" cy="10287000"/>
          </a:xfrm>
          <a:prstGeom prst="rect">
            <a:avLst/>
          </a:prstGeom>
        </p:spPr>
      </p:pic>
      <p:sp>
        <p:nvSpPr>
          <p:cNvPr id="2" name="Title 1"/>
          <p:cNvSpPr>
            <a:spLocks noGrp="1"/>
          </p:cNvSpPr>
          <p:nvPr>
            <p:ph type="title" hasCustomPrompt="1"/>
          </p:nvPr>
        </p:nvSpPr>
        <p:spPr>
          <a:xfrm>
            <a:off x="2000250" y="1530668"/>
            <a:ext cx="4343400" cy="1988345"/>
          </a:xfrm>
        </p:spPr>
        <p:txBody>
          <a:bodyPr anchor="b">
            <a:normAutofit/>
          </a:bodyPr>
          <a:lstStyle>
            <a:lvl1pPr>
              <a:defRPr sz="4200" spc="225" baseline="0">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2000250" y="4386263"/>
            <a:ext cx="4343400" cy="3779045"/>
          </a:xfrm>
        </p:spPr>
        <p:txBody>
          <a:bodyPr>
            <a:normAutofit/>
          </a:bodyPr>
          <a:lstStyle>
            <a:lvl1pPr marL="0" indent="0">
              <a:lnSpc>
                <a:spcPct val="150000"/>
              </a:lnSpc>
              <a:buNone/>
              <a:defRPr sz="2100">
                <a:solidFill>
                  <a:schemeClr val="bg1"/>
                </a:solidFill>
              </a:defRPr>
            </a:lvl1pPr>
            <a:lvl2pPr marL="685800" indent="0">
              <a:lnSpc>
                <a:spcPct val="150000"/>
              </a:lnSpc>
              <a:buNone/>
              <a:defRPr sz="2100">
                <a:solidFill>
                  <a:schemeClr val="bg1"/>
                </a:solidFill>
              </a:defRPr>
            </a:lvl2pPr>
            <a:lvl3pPr marL="1371600" indent="0">
              <a:lnSpc>
                <a:spcPct val="150000"/>
              </a:lnSpc>
              <a:buNone/>
              <a:defRPr sz="2100">
                <a:solidFill>
                  <a:schemeClr val="bg1"/>
                </a:solidFill>
              </a:defRPr>
            </a:lvl3pPr>
            <a:lvl4pPr marL="2057400" indent="0">
              <a:lnSpc>
                <a:spcPct val="150000"/>
              </a:lnSpc>
              <a:buNone/>
              <a:defRPr sz="2100">
                <a:solidFill>
                  <a:schemeClr val="bg1"/>
                </a:solidFill>
              </a:defRPr>
            </a:lvl4pPr>
            <a:lvl5pPr marL="2743200" indent="0">
              <a:lnSpc>
                <a:spcPct val="150000"/>
              </a:lnSpc>
              <a:buNone/>
              <a:defRPr sz="2100">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2000250" y="9534526"/>
            <a:ext cx="1477736"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4004829" y="9534524"/>
            <a:ext cx="37242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a:xfrm>
            <a:off x="8304458" y="9534526"/>
            <a:ext cx="148132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31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20431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1257300" y="9534526"/>
            <a:ext cx="1828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3695700" y="9534526"/>
            <a:ext cx="52197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7" name="Group 6"/>
          <p:cNvGrpSpPr/>
          <p:nvPr userDrawn="1"/>
        </p:nvGrpSpPr>
        <p:grpSpPr>
          <a:xfrm>
            <a:off x="10429875" y="-38101"/>
            <a:ext cx="7858125" cy="10353677"/>
            <a:chOff x="6953250" y="-25401"/>
            <a:chExt cx="5238750" cy="6902451"/>
          </a:xfrm>
        </p:grpSpPr>
        <p:cxnSp>
          <p:nvCxnSpPr>
            <p:cNvPr id="14" name="Straight Connector 13"/>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87025" y="3223261"/>
            <a:ext cx="6269355" cy="2573297"/>
          </a:xfrm>
        </p:spPr>
        <p:txBody>
          <a:bodyPr anchor="b">
            <a:noAutofit/>
          </a:bodyPr>
          <a:lstStyle>
            <a:lvl1pPr algn="l">
              <a:defRPr sz="5400" spc="225" baseline="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10487025" y="5943005"/>
            <a:ext cx="6269355" cy="547688"/>
          </a:xfrm>
        </p:spPr>
        <p:txBody>
          <a:bodyPr>
            <a:normAutofit/>
          </a:bodyPr>
          <a:lstStyle>
            <a:lvl1pPr marL="0" indent="0" algn="l">
              <a:buNone/>
              <a:defRPr sz="24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243013"/>
            <a:ext cx="8815388" cy="780097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Chart Placeholder 6"/>
          <p:cNvSpPr>
            <a:spLocks noGrp="1"/>
          </p:cNvSpPr>
          <p:nvPr>
            <p:ph type="chart" sz="quarter" idx="13"/>
          </p:nvPr>
        </p:nvSpPr>
        <p:spPr>
          <a:xfrm>
            <a:off x="1257300" y="3167412"/>
            <a:ext cx="15773400" cy="5617368"/>
          </a:xfrm>
        </p:spPr>
        <p:txBody>
          <a:bodyPr/>
          <a:lstStyle/>
          <a:p>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8" name="Table Placeholder 7"/>
          <p:cNvSpPr>
            <a:spLocks noGrp="1"/>
          </p:cNvSpPr>
          <p:nvPr>
            <p:ph type="tbl" sz="quarter" idx="14"/>
          </p:nvPr>
        </p:nvSpPr>
        <p:spPr>
          <a:xfrm>
            <a:off x="1257300" y="3167072"/>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8372475" cy="10287000"/>
          </a:xfrm>
          <a:prstGeom prst="rect">
            <a:avLst/>
          </a:prstGeom>
        </p:spPr>
      </p:pic>
      <p:sp>
        <p:nvSpPr>
          <p:cNvPr id="2" name="Title 1"/>
          <p:cNvSpPr>
            <a:spLocks noGrp="1"/>
          </p:cNvSpPr>
          <p:nvPr>
            <p:ph type="title" hasCustomPrompt="1"/>
          </p:nvPr>
        </p:nvSpPr>
        <p:spPr>
          <a:xfrm>
            <a:off x="6986587" y="4214813"/>
            <a:ext cx="10044113" cy="2864645"/>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0" name="Subtitle 2"/>
          <p:cNvSpPr>
            <a:spLocks noGrp="1"/>
          </p:cNvSpPr>
          <p:nvPr>
            <p:ph type="subTitle" idx="1"/>
          </p:nvPr>
        </p:nvSpPr>
        <p:spPr>
          <a:xfrm>
            <a:off x="6986588" y="7543205"/>
            <a:ext cx="10044111" cy="547688"/>
          </a:xfrm>
        </p:spPr>
        <p:txBody>
          <a:bodyPr anchor="b">
            <a:normAutofit/>
          </a:bodyPr>
          <a:lstStyle>
            <a:lvl1pPr marL="0" indent="0" algn="l">
              <a:buNone/>
              <a:defRPr sz="2400">
                <a:solidFill>
                  <a:schemeClr val="bg2">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sp>
        <p:nvSpPr>
          <p:cNvPr id="3" name="Date Placeholder 2"/>
          <p:cNvSpPr>
            <a:spLocks noGrp="1"/>
          </p:cNvSpPr>
          <p:nvPr>
            <p:ph type="dt" sz="half" idx="10"/>
          </p:nvPr>
        </p:nvSpPr>
        <p:spPr>
          <a:xfrm>
            <a:off x="7015161" y="9534526"/>
            <a:ext cx="2543175"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a:xfrm>
            <a:off x="10115549" y="9534526"/>
            <a:ext cx="38147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a:xfrm>
            <a:off x="14487525" y="9534526"/>
            <a:ext cx="2543175"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9" name="Straight Connector 8"/>
          <p:cNvCxnSpPr/>
          <p:nvPr userDrawn="1"/>
        </p:nvCxnSpPr>
        <p:spPr>
          <a:xfrm flipV="1">
            <a:off x="3314700" y="0"/>
            <a:ext cx="3657600" cy="1028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230772" y="4329112"/>
            <a:ext cx="2768267" cy="2768267"/>
          </a:xfrm>
          <a:solidFill>
            <a:schemeClr val="bg1">
              <a:lumMod val="95000"/>
            </a:schemeClr>
          </a:solidFill>
        </p:spPr>
        <p:txBody>
          <a:bodyPr/>
          <a:lstStyle/>
          <a:p>
            <a:endParaRPr lang="en-US" dirty="0"/>
          </a:p>
        </p:txBody>
      </p:sp>
      <p:sp>
        <p:nvSpPr>
          <p:cNvPr id="3" name="Text Placeholder 2"/>
          <p:cNvSpPr>
            <a:spLocks noGrp="1"/>
          </p:cNvSpPr>
          <p:nvPr>
            <p:ph type="body" idx="1" hasCustomPrompt="1"/>
          </p:nvPr>
        </p:nvSpPr>
        <p:spPr>
          <a:xfrm>
            <a:off x="1842853"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30772" y="8196172"/>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17" name="Picture Placeholder 10"/>
          <p:cNvSpPr>
            <a:spLocks noGrp="1"/>
          </p:cNvSpPr>
          <p:nvPr>
            <p:ph type="pic" sz="quarter" idx="15"/>
          </p:nvPr>
        </p:nvSpPr>
        <p:spPr>
          <a:xfrm>
            <a:off x="5755372" y="4329112"/>
            <a:ext cx="2768267" cy="2768267"/>
          </a:xfrm>
          <a:solidFill>
            <a:schemeClr val="bg1">
              <a:lumMod val="95000"/>
            </a:schemeClr>
          </a:solidFill>
        </p:spPr>
        <p:txBody>
          <a:bodyPr/>
          <a:lstStyle/>
          <a:p>
            <a:endParaRPr lang="en-US" dirty="0"/>
          </a:p>
        </p:txBody>
      </p:sp>
      <p:sp>
        <p:nvSpPr>
          <p:cNvPr id="23" name="Text Placeholder 2"/>
          <p:cNvSpPr>
            <a:spLocks noGrp="1"/>
          </p:cNvSpPr>
          <p:nvPr>
            <p:ph type="body" idx="18" hasCustomPrompt="1"/>
          </p:nvPr>
        </p:nvSpPr>
        <p:spPr>
          <a:xfrm>
            <a:off x="5367450" y="7626787"/>
            <a:ext cx="3496224"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55370" y="8218195"/>
            <a:ext cx="2783924"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8" name="Picture Placeholder 10"/>
          <p:cNvSpPr>
            <a:spLocks noGrp="1"/>
          </p:cNvSpPr>
          <p:nvPr>
            <p:ph type="pic" sz="quarter" idx="16"/>
          </p:nvPr>
        </p:nvSpPr>
        <p:spPr>
          <a:xfrm>
            <a:off x="9491368" y="4329112"/>
            <a:ext cx="2768267" cy="2768267"/>
          </a:xfrm>
          <a:solidFill>
            <a:schemeClr val="bg1">
              <a:lumMod val="95000"/>
            </a:schemeClr>
          </a:solidFill>
        </p:spPr>
        <p:txBody>
          <a:bodyPr/>
          <a:lstStyle/>
          <a:p>
            <a:pPr lvl="1"/>
            <a:endParaRPr lang="en-US" dirty="0"/>
          </a:p>
        </p:txBody>
      </p:sp>
      <p:sp>
        <p:nvSpPr>
          <p:cNvPr id="24" name="Text Placeholder 2"/>
          <p:cNvSpPr>
            <a:spLocks noGrp="1"/>
          </p:cNvSpPr>
          <p:nvPr>
            <p:ph type="body" idx="19" hasCustomPrompt="1"/>
          </p:nvPr>
        </p:nvSpPr>
        <p:spPr>
          <a:xfrm>
            <a:off x="9103446"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8" name="Text Placeholder 2"/>
          <p:cNvSpPr>
            <a:spLocks noGrp="1"/>
          </p:cNvSpPr>
          <p:nvPr>
            <p:ph type="body" idx="23" hasCustomPrompt="1"/>
          </p:nvPr>
        </p:nvSpPr>
        <p:spPr>
          <a:xfrm>
            <a:off x="9491366" y="8218195"/>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121188" y="4329112"/>
            <a:ext cx="2768267" cy="2768267"/>
          </a:xfrm>
          <a:solidFill>
            <a:schemeClr val="bg1">
              <a:lumMod val="95000"/>
            </a:schemeClr>
          </a:solidFill>
        </p:spPr>
        <p:txBody>
          <a:bodyPr/>
          <a:lstStyle/>
          <a:p>
            <a:endParaRPr lang="en-US" dirty="0"/>
          </a:p>
        </p:txBody>
      </p:sp>
      <p:sp>
        <p:nvSpPr>
          <p:cNvPr id="25" name="Text Placeholder 2"/>
          <p:cNvSpPr>
            <a:spLocks noGrp="1"/>
          </p:cNvSpPr>
          <p:nvPr>
            <p:ph type="body" idx="20" hasCustomPrompt="1"/>
          </p:nvPr>
        </p:nvSpPr>
        <p:spPr>
          <a:xfrm>
            <a:off x="12733268" y="7626787"/>
            <a:ext cx="3476559"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21187" y="8196172"/>
            <a:ext cx="2768265"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4" name="Group 3"/>
          <p:cNvGrpSpPr/>
          <p:nvPr userDrawn="1"/>
        </p:nvGrpSpPr>
        <p:grpSpPr>
          <a:xfrm>
            <a:off x="11001375" y="1"/>
            <a:ext cx="7286625" cy="2586038"/>
            <a:chOff x="7334250" y="0"/>
            <a:chExt cx="4857750" cy="1724025"/>
          </a:xfrm>
        </p:grpSpPr>
        <p:cxnSp>
          <p:nvCxnSpPr>
            <p:cNvPr id="10" name="Straight Connector 9"/>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710930"/>
            <a:ext cx="18288000" cy="8432004"/>
            <a:chOff x="0" y="473953"/>
            <a:chExt cx="12192000" cy="5621336"/>
          </a:xfrm>
        </p:grpSpPr>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815764" y="3643313"/>
            <a:ext cx="1600200" cy="1600200"/>
          </a:xfrm>
          <a:solidFill>
            <a:schemeClr val="tx1"/>
          </a:solidFill>
        </p:spPr>
        <p:txBody>
          <a:bodyPr>
            <a:normAutofit/>
          </a:bodyPr>
          <a:lstStyle>
            <a:lvl1pPr marL="0" indent="0" algn="l">
              <a:lnSpc>
                <a:spcPct val="100000"/>
              </a:lnSpc>
              <a:buFont typeface="Arial" panose="020B0604020202020204" pitchFamily="34" charset="0"/>
              <a:buNone/>
              <a:defRPr sz="1350">
                <a:solidFill>
                  <a:sysClr val="windowText" lastClr="000000"/>
                </a:solidFill>
              </a:defRPr>
            </a:lvl1pPr>
          </a:lstStyle>
          <a:p>
            <a:endParaRPr lang="en-US" dirty="0"/>
          </a:p>
        </p:txBody>
      </p:sp>
      <p:sp>
        <p:nvSpPr>
          <p:cNvPr id="3" name="Text Placeholder 2"/>
          <p:cNvSpPr>
            <a:spLocks noGrp="1"/>
          </p:cNvSpPr>
          <p:nvPr>
            <p:ph type="body" idx="1" hasCustomPrompt="1"/>
          </p:nvPr>
        </p:nvSpPr>
        <p:spPr>
          <a:xfrm>
            <a:off x="2250252"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50252"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7" name="Picture Placeholder 10"/>
          <p:cNvSpPr>
            <a:spLocks noGrp="1"/>
          </p:cNvSpPr>
          <p:nvPr>
            <p:ph type="pic" sz="quarter" idx="15"/>
          </p:nvPr>
        </p:nvSpPr>
        <p:spPr>
          <a:xfrm>
            <a:off x="6339405"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3" name="Text Placeholder 2"/>
          <p:cNvSpPr>
            <a:spLocks noGrp="1"/>
          </p:cNvSpPr>
          <p:nvPr>
            <p:ph type="body" idx="18" hasCustomPrompt="1"/>
          </p:nvPr>
        </p:nvSpPr>
        <p:spPr>
          <a:xfrm>
            <a:off x="5773893"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73893"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32" name="Picture Placeholder 10"/>
          <p:cNvSpPr>
            <a:spLocks noGrp="1"/>
          </p:cNvSpPr>
          <p:nvPr>
            <p:ph type="pic" sz="quarter" idx="37"/>
          </p:nvPr>
        </p:nvSpPr>
        <p:spPr>
          <a:xfrm>
            <a:off x="9983376"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4" name="Text Placeholder 2"/>
          <p:cNvSpPr>
            <a:spLocks noGrp="1"/>
          </p:cNvSpPr>
          <p:nvPr>
            <p:ph type="body" idx="19" hasCustomPrompt="1"/>
          </p:nvPr>
        </p:nvSpPr>
        <p:spPr>
          <a:xfrm>
            <a:off x="9297533" y="5481568"/>
            <a:ext cx="3157703"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28" name="Text Placeholder 2"/>
          <p:cNvSpPr>
            <a:spLocks noGrp="1"/>
          </p:cNvSpPr>
          <p:nvPr>
            <p:ph type="body" idx="23" hasCustomPrompt="1"/>
          </p:nvPr>
        </p:nvSpPr>
        <p:spPr>
          <a:xfrm>
            <a:off x="9143999" y="5714621"/>
            <a:ext cx="3449783"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705221"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5" name="Text Placeholder 2"/>
          <p:cNvSpPr>
            <a:spLocks noGrp="1"/>
          </p:cNvSpPr>
          <p:nvPr>
            <p:ph type="body" idx="20" hasCustomPrompt="1"/>
          </p:nvPr>
        </p:nvSpPr>
        <p:spPr>
          <a:xfrm>
            <a:off x="13139709"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16720" y="5714621"/>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5" name="Picture Placeholder 10"/>
          <p:cNvSpPr>
            <a:spLocks noGrp="1"/>
          </p:cNvSpPr>
          <p:nvPr>
            <p:ph type="pic" sz="quarter" idx="26"/>
          </p:nvPr>
        </p:nvSpPr>
        <p:spPr>
          <a:xfrm>
            <a:off x="2815764"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4" name="Text Placeholder 2"/>
          <p:cNvSpPr>
            <a:spLocks noGrp="1"/>
          </p:cNvSpPr>
          <p:nvPr>
            <p:ph type="body" idx="25" hasCustomPrompt="1"/>
          </p:nvPr>
        </p:nvSpPr>
        <p:spPr>
          <a:xfrm>
            <a:off x="2250252"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2" name="Text Placeholder 2"/>
          <p:cNvSpPr>
            <a:spLocks noGrp="1"/>
          </p:cNvSpPr>
          <p:nvPr>
            <p:ph type="body" idx="33" hasCustomPrompt="1"/>
          </p:nvPr>
        </p:nvSpPr>
        <p:spPr>
          <a:xfrm>
            <a:off x="2250252"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6" name="Picture Placeholder 10"/>
          <p:cNvSpPr>
            <a:spLocks noGrp="1"/>
          </p:cNvSpPr>
          <p:nvPr>
            <p:ph type="pic" sz="quarter" idx="27"/>
          </p:nvPr>
        </p:nvSpPr>
        <p:spPr>
          <a:xfrm>
            <a:off x="6339405"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9" name="Text Placeholder 2"/>
          <p:cNvSpPr>
            <a:spLocks noGrp="1"/>
          </p:cNvSpPr>
          <p:nvPr>
            <p:ph type="body" idx="30" hasCustomPrompt="1"/>
          </p:nvPr>
        </p:nvSpPr>
        <p:spPr>
          <a:xfrm>
            <a:off x="5773893"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3" name="Text Placeholder 2"/>
          <p:cNvSpPr>
            <a:spLocks noGrp="1"/>
          </p:cNvSpPr>
          <p:nvPr>
            <p:ph type="body" idx="34" hasCustomPrompt="1"/>
          </p:nvPr>
        </p:nvSpPr>
        <p:spPr>
          <a:xfrm>
            <a:off x="5773893"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33" name="Picture Placeholder 10"/>
          <p:cNvSpPr>
            <a:spLocks noGrp="1"/>
          </p:cNvSpPr>
          <p:nvPr>
            <p:ph type="pic" sz="quarter" idx="38"/>
          </p:nvPr>
        </p:nvSpPr>
        <p:spPr>
          <a:xfrm>
            <a:off x="9983376"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0" name="Text Placeholder 2"/>
          <p:cNvSpPr>
            <a:spLocks noGrp="1"/>
          </p:cNvSpPr>
          <p:nvPr>
            <p:ph type="body" idx="31" hasCustomPrompt="1"/>
          </p:nvPr>
        </p:nvSpPr>
        <p:spPr>
          <a:xfrm>
            <a:off x="950988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4" name="Text Placeholder 2"/>
          <p:cNvSpPr>
            <a:spLocks noGrp="1"/>
          </p:cNvSpPr>
          <p:nvPr>
            <p:ph type="body" idx="35" hasCustomPrompt="1"/>
          </p:nvPr>
        </p:nvSpPr>
        <p:spPr>
          <a:xfrm>
            <a:off x="9509889" y="8502875"/>
            <a:ext cx="2720211"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58" name="Picture Placeholder 10"/>
          <p:cNvSpPr>
            <a:spLocks noGrp="1"/>
          </p:cNvSpPr>
          <p:nvPr>
            <p:ph type="pic" sz="quarter" idx="29"/>
          </p:nvPr>
        </p:nvSpPr>
        <p:spPr>
          <a:xfrm>
            <a:off x="13705221"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1" name="Text Placeholder 2"/>
          <p:cNvSpPr>
            <a:spLocks noGrp="1"/>
          </p:cNvSpPr>
          <p:nvPr>
            <p:ph type="body" idx="32" hasCustomPrompt="1"/>
          </p:nvPr>
        </p:nvSpPr>
        <p:spPr>
          <a:xfrm>
            <a:off x="1313970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5" name="Text Placeholder 2"/>
          <p:cNvSpPr>
            <a:spLocks noGrp="1"/>
          </p:cNvSpPr>
          <p:nvPr>
            <p:ph type="body" idx="36" hasCustomPrompt="1"/>
          </p:nvPr>
        </p:nvSpPr>
        <p:spPr>
          <a:xfrm>
            <a:off x="13116720" y="8502875"/>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solidFill>
                  <a:srgbClr val="898989"/>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solidFill>
                  <a:srgbClr val="898989"/>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srgbClr val="898989"/>
                </a:solidFill>
                <a:effectLst/>
                <a:uLnTx/>
                <a:uFillTx/>
                <a:latin typeface="Tenorite"/>
                <a:ea typeface="+mn-ea"/>
                <a:cs typeface="+mn-cs"/>
              </a:rPr>
            </a:fld>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0"/>
            <a:ext cx="3886200" cy="1541859"/>
            <a:chOff x="0" y="0"/>
            <a:chExt cx="2590800" cy="1027906"/>
          </a:xfrm>
        </p:grpSpPr>
        <p:cxnSp>
          <p:nvCxnSpPr>
            <p:cNvPr id="10" name="Straight Connector 9"/>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7" name="SmartArt Placeholder 6"/>
          <p:cNvSpPr>
            <a:spLocks noGrp="1"/>
          </p:cNvSpPr>
          <p:nvPr>
            <p:ph type="pic" sz="quarter" idx="15"/>
          </p:nvPr>
        </p:nvSpPr>
        <p:spPr>
          <a:xfrm>
            <a:off x="1257300" y="3167063"/>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p:cNvSpPr/>
          <p:nvPr/>
        </p:nvSpPr>
        <p:spPr>
          <a:xfrm>
            <a:off x="3170826" y="0"/>
            <a:ext cx="15117174" cy="10287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marL="0" marR="0" lvl="0" indent="0" algn="l" defTabSz="13716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 name="Title 1"/>
          <p:cNvSpPr>
            <a:spLocks noGrp="1"/>
          </p:cNvSpPr>
          <p:nvPr>
            <p:ph type="title" hasCustomPrompt="1"/>
          </p:nvPr>
        </p:nvSpPr>
        <p:spPr>
          <a:xfrm>
            <a:off x="1257300" y="8264129"/>
            <a:ext cx="6123213" cy="878682"/>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TITLE</a:t>
            </a:r>
            <a:endParaRPr lang="en-US"/>
          </a:p>
        </p:txBody>
      </p:sp>
      <p:sp>
        <p:nvSpPr>
          <p:cNvPr id="16" name="Text Placeholder 15"/>
          <p:cNvSpPr>
            <a:spLocks noGrp="1"/>
          </p:cNvSpPr>
          <p:nvPr>
            <p:ph type="body" sz="quarter" idx="13" hasCustomPrompt="1"/>
          </p:nvPr>
        </p:nvSpPr>
        <p:spPr>
          <a:xfrm>
            <a:off x="249111" y="2261658"/>
            <a:ext cx="3212646" cy="771525"/>
          </a:xfrm>
        </p:spPr>
        <p:txBody>
          <a:bodyPr anchor="ctr">
            <a:normAutofit/>
          </a:bodyPr>
          <a:lstStyle>
            <a:lvl1pPr marL="0" indent="0" algn="r">
              <a:buNone/>
              <a:defRPr sz="3000"/>
            </a:lvl1pPr>
          </a:lstStyle>
          <a:p>
            <a:pPr lvl="0"/>
            <a:r>
              <a:rPr lang="en-US"/>
              <a:t>Click to edit</a:t>
            </a:r>
            <a:endParaRPr lang="en-US"/>
          </a:p>
        </p:txBody>
      </p:sp>
      <p:sp>
        <p:nvSpPr>
          <p:cNvPr id="17" name="Text Placeholder 15"/>
          <p:cNvSpPr>
            <a:spLocks noGrp="1"/>
          </p:cNvSpPr>
          <p:nvPr>
            <p:ph type="body" sz="quarter" idx="14" hasCustomPrompt="1"/>
          </p:nvPr>
        </p:nvSpPr>
        <p:spPr>
          <a:xfrm>
            <a:off x="1098197" y="3876146"/>
            <a:ext cx="3212646" cy="771525"/>
          </a:xfrm>
        </p:spPr>
        <p:txBody>
          <a:bodyPr anchor="ctr">
            <a:normAutofit/>
          </a:bodyPr>
          <a:lstStyle>
            <a:lvl1pPr marL="0" indent="0" algn="r">
              <a:buNone/>
              <a:defRPr sz="3000"/>
            </a:lvl1pPr>
          </a:lstStyle>
          <a:p>
            <a:pPr lvl="0"/>
            <a:r>
              <a:rPr lang="en-US"/>
              <a:t>Click to edit</a:t>
            </a:r>
            <a:endParaRPr lang="en-US"/>
          </a:p>
        </p:txBody>
      </p:sp>
      <p:sp>
        <p:nvSpPr>
          <p:cNvPr id="18" name="Text Placeholder 15"/>
          <p:cNvSpPr>
            <a:spLocks noGrp="1"/>
          </p:cNvSpPr>
          <p:nvPr>
            <p:ph type="body" sz="quarter" idx="15" hasCustomPrompt="1"/>
          </p:nvPr>
        </p:nvSpPr>
        <p:spPr>
          <a:xfrm>
            <a:off x="2007834" y="5490633"/>
            <a:ext cx="3212646" cy="771525"/>
          </a:xfrm>
        </p:spPr>
        <p:txBody>
          <a:bodyPr anchor="ctr">
            <a:normAutofit/>
          </a:bodyPr>
          <a:lstStyle>
            <a:lvl1pPr marL="0" indent="0" algn="r">
              <a:buNone/>
              <a:defRPr sz="3000"/>
            </a:lvl1pPr>
          </a:lstStyle>
          <a:p>
            <a:pPr lvl="0"/>
            <a:r>
              <a:rPr lang="en-US"/>
              <a:t>Click to edit</a:t>
            </a:r>
            <a:endParaRPr lang="en-US"/>
          </a:p>
        </p:txBody>
      </p:sp>
      <p:sp>
        <p:nvSpPr>
          <p:cNvPr id="19" name="Text Placeholder 15"/>
          <p:cNvSpPr>
            <a:spLocks noGrp="1"/>
          </p:cNvSpPr>
          <p:nvPr>
            <p:ph type="body" sz="quarter" idx="16" hasCustomPrompt="1"/>
          </p:nvPr>
        </p:nvSpPr>
        <p:spPr>
          <a:xfrm>
            <a:off x="2884134" y="7105122"/>
            <a:ext cx="3212646" cy="771525"/>
          </a:xfrm>
        </p:spPr>
        <p:txBody>
          <a:bodyPr anchor="ctr">
            <a:normAutofit/>
          </a:bodyPr>
          <a:lstStyle>
            <a:lvl1pPr marL="0" indent="0" algn="r">
              <a:buNone/>
              <a:defRPr sz="3000"/>
            </a:lvl1pPr>
          </a:lstStyle>
          <a:p>
            <a:pPr lvl="0"/>
            <a:r>
              <a:rPr lang="en-US"/>
              <a:t>Click to edit</a:t>
            </a:r>
            <a:endParaRPr lang="en-US"/>
          </a:p>
        </p:txBody>
      </p:sp>
      <p:sp>
        <p:nvSpPr>
          <p:cNvPr id="34" name="Text Placeholder 15"/>
          <p:cNvSpPr>
            <a:spLocks noGrp="1"/>
          </p:cNvSpPr>
          <p:nvPr>
            <p:ph type="body" sz="quarter" idx="17" hasCustomPrompt="1"/>
          </p:nvPr>
        </p:nvSpPr>
        <p:spPr>
          <a:xfrm>
            <a:off x="6602304" y="2420292"/>
            <a:ext cx="7654020" cy="1516263"/>
          </a:xfrm>
        </p:spPr>
        <p:txBody>
          <a:bodyPr anchor="t">
            <a:normAutofit/>
          </a:bodyPr>
          <a:lstStyle>
            <a:lvl1pPr marL="0" indent="0" algn="l">
              <a:lnSpc>
                <a:spcPct val="100000"/>
              </a:lnSpc>
              <a:buNone/>
              <a:defRPr sz="2100" spc="75" baseline="0"/>
            </a:lvl1pPr>
          </a:lstStyle>
          <a:p>
            <a:pPr lvl="0"/>
            <a:r>
              <a:rPr lang="en-US" dirty="0"/>
              <a:t>Click to edit master text style</a:t>
            </a:r>
            <a:endParaRPr lang="en-US" dirty="0"/>
          </a:p>
        </p:txBody>
      </p:sp>
      <p:sp>
        <p:nvSpPr>
          <p:cNvPr id="35" name="Text Placeholder 15"/>
          <p:cNvSpPr>
            <a:spLocks noGrp="1"/>
          </p:cNvSpPr>
          <p:nvPr>
            <p:ph type="body" sz="quarter" idx="18" hasCustomPrompt="1"/>
          </p:nvPr>
        </p:nvSpPr>
        <p:spPr>
          <a:xfrm>
            <a:off x="7479044" y="4023846"/>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6" name="Text Placeholder 15"/>
          <p:cNvSpPr>
            <a:spLocks noGrp="1"/>
          </p:cNvSpPr>
          <p:nvPr>
            <p:ph type="body" sz="quarter" idx="19" hasCustomPrompt="1"/>
          </p:nvPr>
        </p:nvSpPr>
        <p:spPr>
          <a:xfrm>
            <a:off x="8365407" y="5633091"/>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7" name="Text Placeholder 15"/>
          <p:cNvSpPr>
            <a:spLocks noGrp="1"/>
          </p:cNvSpPr>
          <p:nvPr>
            <p:ph type="body" sz="quarter" idx="20" hasCustomPrompt="1"/>
          </p:nvPr>
        </p:nvSpPr>
        <p:spPr>
          <a:xfrm>
            <a:off x="9262920" y="7236645"/>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5" name="Date Placeholder 4"/>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6" name="Footer Placeholder 5"/>
          <p:cNvSpPr>
            <a:spLocks noGrp="1"/>
          </p:cNvSpPr>
          <p:nvPr>
            <p:ph type="ftr" sz="quarter" idx="11"/>
          </p:nvPr>
        </p:nvSpPr>
        <p:spPr>
          <a:xfrm>
            <a:off x="10123715" y="9534526"/>
            <a:ext cx="5663972"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Slide Number Placeholder 6"/>
          <p:cNvSpPr>
            <a:spLocks noGrp="1"/>
          </p:cNvSpPr>
          <p:nvPr>
            <p:ph type="sldNum" sz="quarter" idx="12"/>
          </p:nvPr>
        </p:nvSpPr>
        <p:spPr>
          <a:xfrm>
            <a:off x="16216312" y="9534526"/>
            <a:ext cx="81438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3" name="Straight Connector 2"/>
          <p:cNvCxnSpPr/>
          <p:nvPr userDrawn="1"/>
        </p:nvCxnSpPr>
        <p:spPr>
          <a:xfrm>
            <a:off x="6530273" y="7535900"/>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p:cNvCxnSpPr/>
          <p:nvPr userDrawn="1"/>
        </p:nvCxnSpPr>
        <p:spPr>
          <a:xfrm>
            <a:off x="5639876" y="5922677"/>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userDrawn="1"/>
        </p:nvCxnSpPr>
        <p:spPr>
          <a:xfrm>
            <a:off x="4760180" y="4309029"/>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userDrawn="1"/>
        </p:nvCxnSpPr>
        <p:spPr>
          <a:xfrm>
            <a:off x="3879395" y="2694125"/>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00550" y="1338266"/>
            <a:ext cx="12632532" cy="1988345"/>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4400550" y="4165404"/>
            <a:ext cx="5886450"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4400550" y="5751910"/>
            <a:ext cx="5886450"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11115260" y="4165404"/>
            <a:ext cx="5915441"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11115260" y="5751910"/>
            <a:ext cx="5915441"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1" name="Graphic 10"/>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38678" y="0"/>
            <a:ext cx="6552045" cy="586859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1864657"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1864657"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6971498" y="4165404"/>
            <a:ext cx="4345007"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6971498" y="5751910"/>
            <a:ext cx="4345007"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1" name="Text Placeholder 2"/>
          <p:cNvSpPr>
            <a:spLocks noGrp="1"/>
          </p:cNvSpPr>
          <p:nvPr>
            <p:ph type="body" idx="13" hasCustomPrompt="1"/>
          </p:nvPr>
        </p:nvSpPr>
        <p:spPr>
          <a:xfrm>
            <a:off x="12099632"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22" name="Content Placeholder 3"/>
          <p:cNvSpPr>
            <a:spLocks noGrp="1"/>
          </p:cNvSpPr>
          <p:nvPr>
            <p:ph sz="half" idx="14"/>
          </p:nvPr>
        </p:nvSpPr>
        <p:spPr>
          <a:xfrm>
            <a:off x="12099632"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10" name="Group 9"/>
          <p:cNvGrpSpPr/>
          <p:nvPr userDrawn="1"/>
        </p:nvGrpSpPr>
        <p:grpSpPr>
          <a:xfrm>
            <a:off x="0" y="0"/>
            <a:ext cx="3357564" cy="4657725"/>
            <a:chOff x="0" y="0"/>
            <a:chExt cx="2238376" cy="3105150"/>
          </a:xfrm>
        </p:grpSpPr>
        <p:cxnSp>
          <p:nvCxnSpPr>
            <p:cNvPr id="16" name="Straight Connector 15"/>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153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82153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grpSp>
        <p:nvGrpSpPr>
          <p:cNvPr id="4" name="Group 3"/>
          <p:cNvGrpSpPr/>
          <p:nvPr userDrawn="1"/>
        </p:nvGrpSpPr>
        <p:grpSpPr>
          <a:xfrm>
            <a:off x="1" y="1"/>
            <a:ext cx="7143752" cy="7779545"/>
            <a:chOff x="0" y="0"/>
            <a:chExt cx="4762501" cy="5186363"/>
          </a:xfrm>
        </p:grpSpPr>
        <p:cxnSp>
          <p:nvCxnSpPr>
            <p:cNvPr id="23" name="Straight Connector 22"/>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p:cNvSpPr>
            <a:spLocks noGrp="1"/>
          </p:cNvSpPr>
          <p:nvPr>
            <p:ph type="dt" sz="half" idx="10"/>
          </p:nvPr>
        </p:nvSpPr>
        <p:spPr>
          <a:xfrm>
            <a:off x="1257300" y="9534526"/>
            <a:ext cx="4114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2" name="Footer Placeholder 7"/>
          <p:cNvSpPr>
            <a:spLocks noGrp="1"/>
          </p:cNvSpPr>
          <p:nvPr>
            <p:ph type="ftr" sz="quarter" idx="11"/>
          </p:nvPr>
        </p:nvSpPr>
        <p:spPr>
          <a:xfrm>
            <a:off x="6057900" y="9534526"/>
            <a:ext cx="61722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4" name="Slide Number Placeholder 8"/>
          <p:cNvSpPr>
            <a:spLocks noGrp="1"/>
          </p:cNvSpPr>
          <p:nvPr>
            <p:ph type="sldNum" sz="quarter" idx="12"/>
          </p:nvPr>
        </p:nvSpPr>
        <p:spPr>
          <a:xfrm>
            <a:off x="12915900" y="9534526"/>
            <a:ext cx="4114800"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0" y="2423605"/>
            <a:ext cx="6269355" cy="2287103"/>
          </a:xfrm>
        </p:spPr>
        <p:txBody>
          <a:bodyPr anchor="b">
            <a:noAutofit/>
          </a:bodyPr>
          <a:lstStyle>
            <a:lvl1pPr algn="l">
              <a:defRPr sz="5400" spc="225" baseline="0">
                <a:solidFill>
                  <a:schemeClr val="bg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6400800" y="4857155"/>
            <a:ext cx="6269355" cy="2057996"/>
          </a:xfrm>
        </p:spPr>
        <p:txBody>
          <a:bodyPr>
            <a:normAutofit/>
          </a:bodyPr>
          <a:lstStyle>
            <a:lvl1pPr marL="0" indent="0" algn="l">
              <a:lnSpc>
                <a:spcPct val="150000"/>
              </a:lnSpc>
              <a:buNone/>
              <a:defRPr sz="2100" spc="75" baseline="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765407" cy="10287000"/>
          </a:xfrm>
          <a:prstGeom prst="rect">
            <a:avLst/>
          </a:prstGeom>
        </p:spPr>
      </p:pic>
      <p:sp>
        <p:nvSpPr>
          <p:cNvPr id="9" name="Date Placeholder 6"/>
          <p:cNvSpPr>
            <a:spLocks noGrp="1"/>
          </p:cNvSpPr>
          <p:nvPr>
            <p:ph type="dt" sz="half" idx="10"/>
          </p:nvPr>
        </p:nvSpPr>
        <p:spPr>
          <a:xfrm>
            <a:off x="6400801" y="9534526"/>
            <a:ext cx="2661557"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Footer Placeholder 7"/>
          <p:cNvSpPr>
            <a:spLocks noGrp="1"/>
          </p:cNvSpPr>
          <p:nvPr>
            <p:ph type="ftr" sz="quarter" idx="11"/>
          </p:nvPr>
        </p:nvSpPr>
        <p:spPr>
          <a:xfrm>
            <a:off x="9719582" y="9534526"/>
            <a:ext cx="3992336"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1" name="Slide Number Placeholder 8"/>
          <p:cNvSpPr>
            <a:spLocks noGrp="1"/>
          </p:cNvSpPr>
          <p:nvPr>
            <p:ph type="sldNum" sz="quarter" idx="12"/>
          </p:nvPr>
        </p:nvSpPr>
        <p:spPr>
          <a:xfrm>
            <a:off x="14369143" y="9534526"/>
            <a:ext cx="2661557"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24061" y="6652260"/>
            <a:ext cx="7412657" cy="1683303"/>
          </a:xfrm>
        </p:spPr>
        <p:txBody>
          <a:bodyPr anchor="b">
            <a:noAutofit/>
          </a:bodyPr>
          <a:lstStyle>
            <a:lvl1pPr algn="l">
              <a:defRPr sz="5400" spc="225" baseline="0"/>
            </a:lvl1pPr>
          </a:lstStyle>
          <a:p>
            <a:r>
              <a:rPr lang="en-US"/>
              <a:t>CLICK TO EDIT MASTER TITLE STYLE</a:t>
            </a:r>
            <a:endParaRPr lang="en-US"/>
          </a:p>
        </p:txBody>
      </p:sp>
      <p:sp>
        <p:nvSpPr>
          <p:cNvPr id="3" name="Subtitle 2"/>
          <p:cNvSpPr>
            <a:spLocks noGrp="1"/>
          </p:cNvSpPr>
          <p:nvPr>
            <p:ph type="subTitle" idx="1"/>
          </p:nvPr>
        </p:nvSpPr>
        <p:spPr>
          <a:xfrm>
            <a:off x="9624062" y="8380335"/>
            <a:ext cx="7412655" cy="594990"/>
          </a:xfrm>
        </p:spPr>
        <p:txBody>
          <a:bodyPr>
            <a:normAutofit/>
          </a:bodyPr>
          <a:lstStyle>
            <a:lvl1pPr marL="0" indent="0" algn="l">
              <a:buNone/>
              <a:defRPr sz="24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dirty="0"/>
              <a:t>Click to edit Master subtitle style</a:t>
            </a:r>
            <a:endParaRPr lang="en-US" dirty="0"/>
          </a:p>
        </p:txBody>
      </p:sp>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a:fillRect/>
          </a:stretch>
        </p:blipFill>
        <p:spPr>
          <a:xfrm>
            <a:off x="0" y="1"/>
            <a:ext cx="14232468" cy="7581485"/>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a:fillRect/>
          </a:stretch>
        </p:blipFill>
        <p:spPr>
          <a:xfrm>
            <a:off x="8233223" y="0"/>
            <a:ext cx="10054778" cy="10287000"/>
          </a:xfrm>
          <a:prstGeom prst="rect">
            <a:avLst/>
          </a:prstGeom>
        </p:spPr>
      </p:pic>
      <p:sp>
        <p:nvSpPr>
          <p:cNvPr id="2" name="Title 1"/>
          <p:cNvSpPr>
            <a:spLocks noGrp="1"/>
          </p:cNvSpPr>
          <p:nvPr>
            <p:ph type="title" hasCustomPrompt="1"/>
          </p:nvPr>
        </p:nvSpPr>
        <p:spPr>
          <a:xfrm>
            <a:off x="2000250" y="1530668"/>
            <a:ext cx="4343400" cy="1988345"/>
          </a:xfrm>
        </p:spPr>
        <p:txBody>
          <a:bodyPr anchor="b">
            <a:normAutofit/>
          </a:bodyPr>
          <a:lstStyle>
            <a:lvl1pPr>
              <a:defRPr sz="4200" spc="225" baseline="0">
                <a:solidFill>
                  <a:schemeClr val="bg1"/>
                </a:solidFill>
              </a:defRPr>
            </a:lvl1pPr>
          </a:lstStyle>
          <a:p>
            <a:r>
              <a:rPr lang="en-US"/>
              <a:t>CLICK TO EDIT MASTER TITLE STYLE</a:t>
            </a:r>
            <a:endParaRPr lang="en-US"/>
          </a:p>
        </p:txBody>
      </p:sp>
      <p:sp>
        <p:nvSpPr>
          <p:cNvPr id="3" name="Content Placeholder 2"/>
          <p:cNvSpPr>
            <a:spLocks noGrp="1"/>
          </p:cNvSpPr>
          <p:nvPr>
            <p:ph idx="1"/>
          </p:nvPr>
        </p:nvSpPr>
        <p:spPr>
          <a:xfrm>
            <a:off x="2000250" y="4386263"/>
            <a:ext cx="4343400" cy="3779045"/>
          </a:xfrm>
        </p:spPr>
        <p:txBody>
          <a:bodyPr>
            <a:normAutofit/>
          </a:bodyPr>
          <a:lstStyle>
            <a:lvl1pPr marL="0" indent="0">
              <a:lnSpc>
                <a:spcPct val="150000"/>
              </a:lnSpc>
              <a:buNone/>
              <a:defRPr sz="2100">
                <a:solidFill>
                  <a:schemeClr val="bg1"/>
                </a:solidFill>
              </a:defRPr>
            </a:lvl1pPr>
            <a:lvl2pPr marL="685800" indent="0">
              <a:lnSpc>
                <a:spcPct val="150000"/>
              </a:lnSpc>
              <a:buNone/>
              <a:defRPr sz="2100">
                <a:solidFill>
                  <a:schemeClr val="bg1"/>
                </a:solidFill>
              </a:defRPr>
            </a:lvl2pPr>
            <a:lvl3pPr marL="1371600" indent="0">
              <a:lnSpc>
                <a:spcPct val="150000"/>
              </a:lnSpc>
              <a:buNone/>
              <a:defRPr sz="2100">
                <a:solidFill>
                  <a:schemeClr val="bg1"/>
                </a:solidFill>
              </a:defRPr>
            </a:lvl3pPr>
            <a:lvl4pPr marL="2057400" indent="0">
              <a:lnSpc>
                <a:spcPct val="150000"/>
              </a:lnSpc>
              <a:buNone/>
              <a:defRPr sz="2100">
                <a:solidFill>
                  <a:schemeClr val="bg1"/>
                </a:solidFill>
              </a:defRPr>
            </a:lvl4pPr>
            <a:lvl5pPr marL="2743200" indent="0">
              <a:lnSpc>
                <a:spcPct val="150000"/>
              </a:lnSpc>
              <a:buNone/>
              <a:defRPr sz="2100">
                <a:solidFill>
                  <a:schemeClr val="bg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2000250" y="9534526"/>
            <a:ext cx="1477736"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4004829" y="9534524"/>
            <a:ext cx="37242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a:xfrm>
            <a:off x="8304458" y="9534526"/>
            <a:ext cx="148132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431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20431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1257300" y="9534526"/>
            <a:ext cx="1828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11"/>
          </p:nvPr>
        </p:nvSpPr>
        <p:spPr>
          <a:xfrm>
            <a:off x="3695700" y="9534526"/>
            <a:ext cx="52197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7" name="Group 6"/>
          <p:cNvGrpSpPr/>
          <p:nvPr userDrawn="1"/>
        </p:nvGrpSpPr>
        <p:grpSpPr>
          <a:xfrm>
            <a:off x="10429875" y="-38101"/>
            <a:ext cx="7858125" cy="10353677"/>
            <a:chOff x="6953250" y="-25401"/>
            <a:chExt cx="5238750" cy="6902451"/>
          </a:xfrm>
        </p:grpSpPr>
        <p:cxnSp>
          <p:nvCxnSpPr>
            <p:cNvPr id="14" name="Straight Connector 13"/>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87025" y="3223261"/>
            <a:ext cx="6269355" cy="2573297"/>
          </a:xfrm>
        </p:spPr>
        <p:txBody>
          <a:bodyPr anchor="b">
            <a:noAutofit/>
          </a:bodyPr>
          <a:lstStyle>
            <a:lvl1pPr algn="l">
              <a:defRPr sz="5400" spc="225" baseline="0">
                <a:solidFill>
                  <a:schemeClr val="bg1"/>
                </a:solidFill>
              </a:defRPr>
            </a:lvl1pPr>
          </a:lstStyle>
          <a:p>
            <a:r>
              <a:rPr lang="en-US"/>
              <a:t>CLICK TO EDIT MASTER TITLE STYLE</a:t>
            </a:r>
            <a:endParaRPr lang="en-US"/>
          </a:p>
        </p:txBody>
      </p:sp>
      <p:sp>
        <p:nvSpPr>
          <p:cNvPr id="3" name="Subtitle 2"/>
          <p:cNvSpPr>
            <a:spLocks noGrp="1"/>
          </p:cNvSpPr>
          <p:nvPr>
            <p:ph type="subTitle" idx="1"/>
          </p:nvPr>
        </p:nvSpPr>
        <p:spPr>
          <a:xfrm>
            <a:off x="10487025" y="5943005"/>
            <a:ext cx="6269355" cy="547688"/>
          </a:xfrm>
        </p:spPr>
        <p:txBody>
          <a:bodyPr>
            <a:normAutofit/>
          </a:bodyPr>
          <a:lstStyle>
            <a:lvl1pPr marL="0" indent="0" algn="l">
              <a:buNone/>
              <a:defRPr sz="24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5" name="Graphic 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1243013"/>
            <a:ext cx="8815388" cy="7800975"/>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Chart Placeholder 6"/>
          <p:cNvSpPr>
            <a:spLocks noGrp="1"/>
          </p:cNvSpPr>
          <p:nvPr>
            <p:ph type="chart" sz="quarter" idx="13"/>
          </p:nvPr>
        </p:nvSpPr>
        <p:spPr>
          <a:xfrm>
            <a:off x="1257300" y="3167412"/>
            <a:ext cx="15773400" cy="5617368"/>
          </a:xfrm>
        </p:spPr>
        <p:txBody>
          <a:bodyPr/>
          <a:lstStyle/>
          <a:p>
            <a:endParaRPr 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8" name="Table Placeholder 7"/>
          <p:cNvSpPr>
            <a:spLocks noGrp="1"/>
          </p:cNvSpPr>
          <p:nvPr>
            <p:ph type="tbl" sz="quarter" idx="14"/>
          </p:nvPr>
        </p:nvSpPr>
        <p:spPr>
          <a:xfrm>
            <a:off x="1257300" y="3167072"/>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8372475" cy="10287000"/>
          </a:xfrm>
          <a:prstGeom prst="rect">
            <a:avLst/>
          </a:prstGeom>
        </p:spPr>
      </p:pic>
      <p:sp>
        <p:nvSpPr>
          <p:cNvPr id="2" name="Title 1"/>
          <p:cNvSpPr>
            <a:spLocks noGrp="1"/>
          </p:cNvSpPr>
          <p:nvPr>
            <p:ph type="title" hasCustomPrompt="1"/>
          </p:nvPr>
        </p:nvSpPr>
        <p:spPr>
          <a:xfrm>
            <a:off x="6986587" y="4214813"/>
            <a:ext cx="10044113" cy="2864645"/>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0" name="Subtitle 2"/>
          <p:cNvSpPr>
            <a:spLocks noGrp="1"/>
          </p:cNvSpPr>
          <p:nvPr>
            <p:ph type="subTitle" idx="1"/>
          </p:nvPr>
        </p:nvSpPr>
        <p:spPr>
          <a:xfrm>
            <a:off x="6986588" y="7543205"/>
            <a:ext cx="10044111" cy="547688"/>
          </a:xfrm>
        </p:spPr>
        <p:txBody>
          <a:bodyPr anchor="b">
            <a:normAutofit/>
          </a:bodyPr>
          <a:lstStyle>
            <a:lvl1pPr marL="0" indent="0" algn="l">
              <a:buNone/>
              <a:defRPr sz="2400">
                <a:solidFill>
                  <a:schemeClr val="bg2">
                    <a:lumMod val="50000"/>
                  </a:schemeClr>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sp>
        <p:nvSpPr>
          <p:cNvPr id="3" name="Date Placeholder 2"/>
          <p:cNvSpPr>
            <a:spLocks noGrp="1"/>
          </p:cNvSpPr>
          <p:nvPr>
            <p:ph type="dt" sz="half" idx="10"/>
          </p:nvPr>
        </p:nvSpPr>
        <p:spPr>
          <a:xfrm>
            <a:off x="7015161" y="9534526"/>
            <a:ext cx="2543175"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a:xfrm>
            <a:off x="10115549" y="9534526"/>
            <a:ext cx="3814763"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a:xfrm>
            <a:off x="14487525" y="9534526"/>
            <a:ext cx="2543175"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9" name="Straight Connector 8"/>
          <p:cNvCxnSpPr/>
          <p:nvPr userDrawn="1"/>
        </p:nvCxnSpPr>
        <p:spPr>
          <a:xfrm flipV="1">
            <a:off x="3314700" y="0"/>
            <a:ext cx="3657600" cy="10287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230772" y="4329112"/>
            <a:ext cx="2768267" cy="2768267"/>
          </a:xfrm>
          <a:solidFill>
            <a:schemeClr val="bg1">
              <a:lumMod val="95000"/>
            </a:schemeClr>
          </a:solidFill>
        </p:spPr>
        <p:txBody>
          <a:bodyPr/>
          <a:lstStyle/>
          <a:p>
            <a:endParaRPr lang="en-US" dirty="0"/>
          </a:p>
        </p:txBody>
      </p:sp>
      <p:sp>
        <p:nvSpPr>
          <p:cNvPr id="3" name="Text Placeholder 2"/>
          <p:cNvSpPr>
            <a:spLocks noGrp="1"/>
          </p:cNvSpPr>
          <p:nvPr>
            <p:ph type="body" idx="1" hasCustomPrompt="1"/>
          </p:nvPr>
        </p:nvSpPr>
        <p:spPr>
          <a:xfrm>
            <a:off x="1842853"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30772" y="8196172"/>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17" name="Picture Placeholder 10"/>
          <p:cNvSpPr>
            <a:spLocks noGrp="1"/>
          </p:cNvSpPr>
          <p:nvPr>
            <p:ph type="pic" sz="quarter" idx="15"/>
          </p:nvPr>
        </p:nvSpPr>
        <p:spPr>
          <a:xfrm>
            <a:off x="5755372" y="4329112"/>
            <a:ext cx="2768267" cy="2768267"/>
          </a:xfrm>
          <a:solidFill>
            <a:schemeClr val="bg1">
              <a:lumMod val="95000"/>
            </a:schemeClr>
          </a:solidFill>
        </p:spPr>
        <p:txBody>
          <a:bodyPr/>
          <a:lstStyle/>
          <a:p>
            <a:endParaRPr lang="en-US" dirty="0"/>
          </a:p>
        </p:txBody>
      </p:sp>
      <p:sp>
        <p:nvSpPr>
          <p:cNvPr id="23" name="Text Placeholder 2"/>
          <p:cNvSpPr>
            <a:spLocks noGrp="1"/>
          </p:cNvSpPr>
          <p:nvPr>
            <p:ph type="body" idx="18" hasCustomPrompt="1"/>
          </p:nvPr>
        </p:nvSpPr>
        <p:spPr>
          <a:xfrm>
            <a:off x="5367450" y="7626787"/>
            <a:ext cx="3496224"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55370" y="8218195"/>
            <a:ext cx="2783924"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8" name="Picture Placeholder 10"/>
          <p:cNvSpPr>
            <a:spLocks noGrp="1"/>
          </p:cNvSpPr>
          <p:nvPr>
            <p:ph type="pic" sz="quarter" idx="16"/>
          </p:nvPr>
        </p:nvSpPr>
        <p:spPr>
          <a:xfrm>
            <a:off x="9491368" y="4329112"/>
            <a:ext cx="2768267" cy="2768267"/>
          </a:xfrm>
          <a:solidFill>
            <a:schemeClr val="bg1">
              <a:lumMod val="95000"/>
            </a:schemeClr>
          </a:solidFill>
        </p:spPr>
        <p:txBody>
          <a:bodyPr/>
          <a:lstStyle/>
          <a:p>
            <a:pPr lvl="1"/>
            <a:endParaRPr lang="en-US" dirty="0"/>
          </a:p>
        </p:txBody>
      </p:sp>
      <p:sp>
        <p:nvSpPr>
          <p:cNvPr id="24" name="Text Placeholder 2"/>
          <p:cNvSpPr>
            <a:spLocks noGrp="1"/>
          </p:cNvSpPr>
          <p:nvPr>
            <p:ph type="body" idx="19" hasCustomPrompt="1"/>
          </p:nvPr>
        </p:nvSpPr>
        <p:spPr>
          <a:xfrm>
            <a:off x="9103446" y="7626787"/>
            <a:ext cx="3476561"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8" name="Text Placeholder 2"/>
          <p:cNvSpPr>
            <a:spLocks noGrp="1"/>
          </p:cNvSpPr>
          <p:nvPr>
            <p:ph type="body" idx="23" hasCustomPrompt="1"/>
          </p:nvPr>
        </p:nvSpPr>
        <p:spPr>
          <a:xfrm>
            <a:off x="9491366" y="8218195"/>
            <a:ext cx="2768267"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121188" y="4329112"/>
            <a:ext cx="2768267" cy="2768267"/>
          </a:xfrm>
          <a:solidFill>
            <a:schemeClr val="bg1">
              <a:lumMod val="95000"/>
            </a:schemeClr>
          </a:solidFill>
        </p:spPr>
        <p:txBody>
          <a:bodyPr/>
          <a:lstStyle/>
          <a:p>
            <a:endParaRPr lang="en-US" dirty="0"/>
          </a:p>
        </p:txBody>
      </p:sp>
      <p:sp>
        <p:nvSpPr>
          <p:cNvPr id="25" name="Text Placeholder 2"/>
          <p:cNvSpPr>
            <a:spLocks noGrp="1"/>
          </p:cNvSpPr>
          <p:nvPr>
            <p:ph type="body" idx="20" hasCustomPrompt="1"/>
          </p:nvPr>
        </p:nvSpPr>
        <p:spPr>
          <a:xfrm>
            <a:off x="12733268" y="7626787"/>
            <a:ext cx="3476559" cy="514592"/>
          </a:xfrm>
        </p:spPr>
        <p:txBody>
          <a:bodyPr anchor="ctr">
            <a:noAutofit/>
          </a:bodyPr>
          <a:lstStyle>
            <a:lvl1pPr marL="0" indent="0" algn="ctr">
              <a:buNone/>
              <a:defRPr lang="en-US" sz="21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21187" y="8196172"/>
            <a:ext cx="2768265" cy="514592"/>
          </a:xfrm>
        </p:spPr>
        <p:txBody>
          <a:bodyPr anchor="t">
            <a:noAutofit/>
          </a:bodyPr>
          <a:lstStyle>
            <a:lvl1pPr marL="0" indent="0" algn="ctr">
              <a:buNone/>
              <a:defRPr lang="en-US" sz="1500" kern="1200" spc="225" baseline="0" dirty="0" smtClean="0">
                <a:solidFill>
                  <a:schemeClr val="tx1"/>
                </a:solidFill>
                <a:latin typeface="+mn-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4" name="Group 3"/>
          <p:cNvGrpSpPr/>
          <p:nvPr userDrawn="1"/>
        </p:nvGrpSpPr>
        <p:grpSpPr>
          <a:xfrm>
            <a:off x="11001375" y="1"/>
            <a:ext cx="7286625" cy="2586038"/>
            <a:chOff x="7334250" y="0"/>
            <a:chExt cx="4857750" cy="1724025"/>
          </a:xfrm>
        </p:grpSpPr>
        <p:cxnSp>
          <p:nvCxnSpPr>
            <p:cNvPr id="10" name="Straight Connector 9"/>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710930"/>
            <a:ext cx="18288000" cy="8432004"/>
            <a:chOff x="0" y="473953"/>
            <a:chExt cx="12192000" cy="5621336"/>
          </a:xfrm>
        </p:grpSpPr>
        <p:pic>
          <p:nvPicPr>
            <p:cNvPr id="13" name="Graphic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11" name="Picture Placeholder 10"/>
          <p:cNvSpPr>
            <a:spLocks noGrp="1"/>
          </p:cNvSpPr>
          <p:nvPr>
            <p:ph type="pic" sz="quarter" idx="14"/>
          </p:nvPr>
        </p:nvSpPr>
        <p:spPr>
          <a:xfrm>
            <a:off x="2815764" y="3643313"/>
            <a:ext cx="1600200" cy="1600200"/>
          </a:xfrm>
          <a:solidFill>
            <a:schemeClr val="tx1"/>
          </a:solidFill>
        </p:spPr>
        <p:txBody>
          <a:bodyPr>
            <a:normAutofit/>
          </a:bodyPr>
          <a:lstStyle>
            <a:lvl1pPr marL="0" indent="0" algn="l">
              <a:lnSpc>
                <a:spcPct val="100000"/>
              </a:lnSpc>
              <a:buFont typeface="Arial" panose="020B0604020202020204" pitchFamily="34" charset="0"/>
              <a:buNone/>
              <a:defRPr sz="1350">
                <a:solidFill>
                  <a:sysClr val="windowText" lastClr="000000"/>
                </a:solidFill>
              </a:defRPr>
            </a:lvl1pPr>
          </a:lstStyle>
          <a:p>
            <a:endParaRPr lang="en-US" dirty="0"/>
          </a:p>
        </p:txBody>
      </p:sp>
      <p:sp>
        <p:nvSpPr>
          <p:cNvPr id="3" name="Text Placeholder 2"/>
          <p:cNvSpPr>
            <a:spLocks noGrp="1"/>
          </p:cNvSpPr>
          <p:nvPr>
            <p:ph type="body" idx="1" hasCustomPrompt="1"/>
          </p:nvPr>
        </p:nvSpPr>
        <p:spPr>
          <a:xfrm>
            <a:off x="2250252"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6" name="Text Placeholder 2"/>
          <p:cNvSpPr>
            <a:spLocks noGrp="1"/>
          </p:cNvSpPr>
          <p:nvPr>
            <p:ph type="body" idx="21" hasCustomPrompt="1"/>
          </p:nvPr>
        </p:nvSpPr>
        <p:spPr>
          <a:xfrm>
            <a:off x="2250252"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7" name="Picture Placeholder 10"/>
          <p:cNvSpPr>
            <a:spLocks noGrp="1"/>
          </p:cNvSpPr>
          <p:nvPr>
            <p:ph type="pic" sz="quarter" idx="15"/>
          </p:nvPr>
        </p:nvSpPr>
        <p:spPr>
          <a:xfrm>
            <a:off x="6339405"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3" name="Text Placeholder 2"/>
          <p:cNvSpPr>
            <a:spLocks noGrp="1"/>
          </p:cNvSpPr>
          <p:nvPr>
            <p:ph type="body" idx="18" hasCustomPrompt="1"/>
          </p:nvPr>
        </p:nvSpPr>
        <p:spPr>
          <a:xfrm>
            <a:off x="5773893"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7" name="Text Placeholder 2"/>
          <p:cNvSpPr>
            <a:spLocks noGrp="1"/>
          </p:cNvSpPr>
          <p:nvPr>
            <p:ph type="body" idx="22" hasCustomPrompt="1"/>
          </p:nvPr>
        </p:nvSpPr>
        <p:spPr>
          <a:xfrm>
            <a:off x="5773893" y="5714621"/>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32" name="Picture Placeholder 10"/>
          <p:cNvSpPr>
            <a:spLocks noGrp="1"/>
          </p:cNvSpPr>
          <p:nvPr>
            <p:ph type="pic" sz="quarter" idx="37"/>
          </p:nvPr>
        </p:nvSpPr>
        <p:spPr>
          <a:xfrm>
            <a:off x="9983376"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4" name="Text Placeholder 2"/>
          <p:cNvSpPr>
            <a:spLocks noGrp="1"/>
          </p:cNvSpPr>
          <p:nvPr>
            <p:ph type="body" idx="19" hasCustomPrompt="1"/>
          </p:nvPr>
        </p:nvSpPr>
        <p:spPr>
          <a:xfrm>
            <a:off x="9297533" y="5481568"/>
            <a:ext cx="3157703"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28" name="Text Placeholder 2"/>
          <p:cNvSpPr>
            <a:spLocks noGrp="1"/>
          </p:cNvSpPr>
          <p:nvPr>
            <p:ph type="body" idx="23" hasCustomPrompt="1"/>
          </p:nvPr>
        </p:nvSpPr>
        <p:spPr>
          <a:xfrm>
            <a:off x="9143999" y="5714621"/>
            <a:ext cx="3449783"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19" name="Picture Placeholder 10"/>
          <p:cNvSpPr>
            <a:spLocks noGrp="1"/>
          </p:cNvSpPr>
          <p:nvPr>
            <p:ph type="pic" sz="quarter" idx="17"/>
          </p:nvPr>
        </p:nvSpPr>
        <p:spPr>
          <a:xfrm>
            <a:off x="13705221" y="3643313"/>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25" name="Text Placeholder 2"/>
          <p:cNvSpPr>
            <a:spLocks noGrp="1"/>
          </p:cNvSpPr>
          <p:nvPr>
            <p:ph type="body" idx="20" hasCustomPrompt="1"/>
          </p:nvPr>
        </p:nvSpPr>
        <p:spPr>
          <a:xfrm>
            <a:off x="13139709" y="5481568"/>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29" name="Text Placeholder 2"/>
          <p:cNvSpPr>
            <a:spLocks noGrp="1"/>
          </p:cNvSpPr>
          <p:nvPr>
            <p:ph type="body" idx="24" hasCustomPrompt="1"/>
          </p:nvPr>
        </p:nvSpPr>
        <p:spPr>
          <a:xfrm>
            <a:off x="13116720" y="5714621"/>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5" name="Picture Placeholder 10"/>
          <p:cNvSpPr>
            <a:spLocks noGrp="1"/>
          </p:cNvSpPr>
          <p:nvPr>
            <p:ph type="pic" sz="quarter" idx="26"/>
          </p:nvPr>
        </p:nvSpPr>
        <p:spPr>
          <a:xfrm>
            <a:off x="2815764"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4" name="Text Placeholder 2"/>
          <p:cNvSpPr>
            <a:spLocks noGrp="1"/>
          </p:cNvSpPr>
          <p:nvPr>
            <p:ph type="body" idx="25" hasCustomPrompt="1"/>
          </p:nvPr>
        </p:nvSpPr>
        <p:spPr>
          <a:xfrm>
            <a:off x="2250252"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2" name="Text Placeholder 2"/>
          <p:cNvSpPr>
            <a:spLocks noGrp="1"/>
          </p:cNvSpPr>
          <p:nvPr>
            <p:ph type="body" idx="33" hasCustomPrompt="1"/>
          </p:nvPr>
        </p:nvSpPr>
        <p:spPr>
          <a:xfrm>
            <a:off x="2250252"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56" name="Picture Placeholder 10"/>
          <p:cNvSpPr>
            <a:spLocks noGrp="1"/>
          </p:cNvSpPr>
          <p:nvPr>
            <p:ph type="pic" sz="quarter" idx="27"/>
          </p:nvPr>
        </p:nvSpPr>
        <p:spPr>
          <a:xfrm>
            <a:off x="6339405"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59" name="Text Placeholder 2"/>
          <p:cNvSpPr>
            <a:spLocks noGrp="1"/>
          </p:cNvSpPr>
          <p:nvPr>
            <p:ph type="body" idx="30" hasCustomPrompt="1"/>
          </p:nvPr>
        </p:nvSpPr>
        <p:spPr>
          <a:xfrm>
            <a:off x="5773893"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3" name="Text Placeholder 2"/>
          <p:cNvSpPr>
            <a:spLocks noGrp="1"/>
          </p:cNvSpPr>
          <p:nvPr>
            <p:ph type="body" idx="34" hasCustomPrompt="1"/>
          </p:nvPr>
        </p:nvSpPr>
        <p:spPr>
          <a:xfrm>
            <a:off x="5773893" y="8502875"/>
            <a:ext cx="2743200"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33" name="Picture Placeholder 10"/>
          <p:cNvSpPr>
            <a:spLocks noGrp="1"/>
          </p:cNvSpPr>
          <p:nvPr>
            <p:ph type="pic" sz="quarter" idx="38"/>
          </p:nvPr>
        </p:nvSpPr>
        <p:spPr>
          <a:xfrm>
            <a:off x="9983376"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0" name="Text Placeholder 2"/>
          <p:cNvSpPr>
            <a:spLocks noGrp="1"/>
          </p:cNvSpPr>
          <p:nvPr>
            <p:ph type="body" idx="31" hasCustomPrompt="1"/>
          </p:nvPr>
        </p:nvSpPr>
        <p:spPr>
          <a:xfrm>
            <a:off x="950988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4" name="Text Placeholder 2"/>
          <p:cNvSpPr>
            <a:spLocks noGrp="1"/>
          </p:cNvSpPr>
          <p:nvPr>
            <p:ph type="body" idx="35" hasCustomPrompt="1"/>
          </p:nvPr>
        </p:nvSpPr>
        <p:spPr>
          <a:xfrm>
            <a:off x="9509889" y="8502875"/>
            <a:ext cx="2720211"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dirty="0"/>
              <a:t>CLICK TO EDIT</a:t>
            </a:r>
            <a:endParaRPr lang="en-US" dirty="0"/>
          </a:p>
        </p:txBody>
      </p:sp>
      <p:sp>
        <p:nvSpPr>
          <p:cNvPr id="58" name="Picture Placeholder 10"/>
          <p:cNvSpPr>
            <a:spLocks noGrp="1"/>
          </p:cNvSpPr>
          <p:nvPr>
            <p:ph type="pic" sz="quarter" idx="29"/>
          </p:nvPr>
        </p:nvSpPr>
        <p:spPr>
          <a:xfrm>
            <a:off x="13705221" y="6431567"/>
            <a:ext cx="1600200" cy="1600200"/>
          </a:xfrm>
          <a:solidFill>
            <a:schemeClr val="tx1"/>
          </a:solidFill>
        </p:spPr>
        <p:txBody>
          <a:bodyPr>
            <a:normAutofit/>
          </a:bodyPr>
          <a:lstStyle>
            <a:lvl1pPr marL="0" indent="0" algn="l">
              <a:lnSpc>
                <a:spcPct val="100000"/>
              </a:lnSpc>
              <a:buNone/>
              <a:defRPr sz="1350">
                <a:solidFill>
                  <a:sysClr val="windowText" lastClr="000000"/>
                </a:solidFill>
              </a:defRPr>
            </a:lvl1pPr>
          </a:lstStyle>
          <a:p>
            <a:endParaRPr lang="en-US" dirty="0"/>
          </a:p>
        </p:txBody>
      </p:sp>
      <p:sp>
        <p:nvSpPr>
          <p:cNvPr id="61" name="Text Placeholder 2"/>
          <p:cNvSpPr>
            <a:spLocks noGrp="1"/>
          </p:cNvSpPr>
          <p:nvPr>
            <p:ph type="body" idx="32" hasCustomPrompt="1"/>
          </p:nvPr>
        </p:nvSpPr>
        <p:spPr>
          <a:xfrm>
            <a:off x="13139709" y="8269822"/>
            <a:ext cx="2743200" cy="514592"/>
          </a:xfrm>
        </p:spPr>
        <p:txBody>
          <a:bodyPr anchor="t">
            <a:noAutofit/>
          </a:bodyPr>
          <a:lstStyle>
            <a:lvl1pPr marL="0" indent="0" algn="ctr">
              <a:buNone/>
              <a:defRPr lang="en-US" sz="1575"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65" name="Text Placeholder 2"/>
          <p:cNvSpPr>
            <a:spLocks noGrp="1"/>
          </p:cNvSpPr>
          <p:nvPr>
            <p:ph type="body" idx="36" hasCustomPrompt="1"/>
          </p:nvPr>
        </p:nvSpPr>
        <p:spPr>
          <a:xfrm>
            <a:off x="13116720" y="8502875"/>
            <a:ext cx="2766189" cy="514592"/>
          </a:xfrm>
        </p:spPr>
        <p:txBody>
          <a:bodyPr anchor="ctr">
            <a:noAutofit/>
          </a:bodyPr>
          <a:lstStyle>
            <a:lvl1pPr marL="0" indent="0" algn="ctr">
              <a:buNone/>
              <a:defRPr lang="en-US" sz="1350" kern="1200" spc="225" baseline="0" dirty="0" smtClean="0">
                <a:solidFill>
                  <a:schemeClr val="accent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a:t>
            </a:r>
            <a:endParaRPr lang="en-US"/>
          </a:p>
        </p:txBody>
      </p:sp>
      <p:sp>
        <p:nvSpPr>
          <p:cNvPr id="7" name="Date Placeholder 6"/>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solidFill>
                  <a:srgbClr val="898989"/>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solidFill>
                  <a:srgbClr val="898989"/>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srgbClr val="898989"/>
                </a:solidFill>
                <a:effectLst/>
                <a:uLnTx/>
                <a:uFillTx/>
                <a:latin typeface="Tenorite"/>
                <a:ea typeface="+mn-ea"/>
                <a:cs typeface="+mn-cs"/>
              </a:rPr>
            </a:fld>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p:cNvGrpSpPr/>
          <p:nvPr userDrawn="1"/>
        </p:nvGrpSpPr>
        <p:grpSpPr>
          <a:xfrm>
            <a:off x="0" y="0"/>
            <a:ext cx="3886200" cy="1541859"/>
            <a:chOff x="0" y="0"/>
            <a:chExt cx="2590800" cy="1027906"/>
          </a:xfrm>
        </p:grpSpPr>
        <p:cxnSp>
          <p:nvCxnSpPr>
            <p:cNvPr id="10" name="Straight Connector 9"/>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hasCustomPrompt="1"/>
          </p:nvPr>
        </p:nvSpPr>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7" name="SmartArt Placeholder 6"/>
          <p:cNvSpPr>
            <a:spLocks noGrp="1"/>
          </p:cNvSpPr>
          <p:nvPr>
            <p:ph type="pic" sz="quarter" idx="15"/>
          </p:nvPr>
        </p:nvSpPr>
        <p:spPr>
          <a:xfrm>
            <a:off x="1257300" y="3167063"/>
            <a:ext cx="15773400" cy="5617370"/>
          </a:xfrm>
        </p:spPr>
        <p:txBody>
          <a:bodyPr/>
          <a:lstStyle/>
          <a:p>
            <a:endParaRPr lang="en-US" dirty="0"/>
          </a:p>
        </p:txBody>
      </p:sp>
      <p:sp>
        <p:nvSpPr>
          <p:cNvPr id="3" name="Date Placeholder 2"/>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4" name="Footer Placeholder 3"/>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p:cNvSpPr/>
          <p:nvPr/>
        </p:nvSpPr>
        <p:spPr>
          <a:xfrm>
            <a:off x="3170826" y="0"/>
            <a:ext cx="15117174" cy="10287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marL="0" marR="0" lvl="0" indent="0" algn="l" defTabSz="13716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prstClr val="black"/>
              </a:solidFill>
              <a:effectLst/>
              <a:uLnTx/>
              <a:uFillTx/>
              <a:latin typeface="Tenorite"/>
              <a:ea typeface="+mn-ea"/>
              <a:cs typeface="+mn-cs"/>
            </a:endParaRPr>
          </a:p>
        </p:txBody>
      </p:sp>
      <p:sp>
        <p:nvSpPr>
          <p:cNvPr id="2" name="Title 1"/>
          <p:cNvSpPr>
            <a:spLocks noGrp="1"/>
          </p:cNvSpPr>
          <p:nvPr>
            <p:ph type="title" hasCustomPrompt="1"/>
          </p:nvPr>
        </p:nvSpPr>
        <p:spPr>
          <a:xfrm>
            <a:off x="1257300" y="8264129"/>
            <a:ext cx="6123213" cy="878682"/>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TITLE</a:t>
            </a:r>
            <a:endParaRPr lang="en-US"/>
          </a:p>
        </p:txBody>
      </p:sp>
      <p:sp>
        <p:nvSpPr>
          <p:cNvPr id="16" name="Text Placeholder 15"/>
          <p:cNvSpPr>
            <a:spLocks noGrp="1"/>
          </p:cNvSpPr>
          <p:nvPr>
            <p:ph type="body" sz="quarter" idx="13" hasCustomPrompt="1"/>
          </p:nvPr>
        </p:nvSpPr>
        <p:spPr>
          <a:xfrm>
            <a:off x="249111" y="2261658"/>
            <a:ext cx="3212646" cy="771525"/>
          </a:xfrm>
        </p:spPr>
        <p:txBody>
          <a:bodyPr anchor="ctr">
            <a:normAutofit/>
          </a:bodyPr>
          <a:lstStyle>
            <a:lvl1pPr marL="0" indent="0" algn="r">
              <a:buNone/>
              <a:defRPr sz="3000"/>
            </a:lvl1pPr>
          </a:lstStyle>
          <a:p>
            <a:pPr lvl="0"/>
            <a:r>
              <a:rPr lang="en-US"/>
              <a:t>Click to edit</a:t>
            </a:r>
            <a:endParaRPr lang="en-US"/>
          </a:p>
        </p:txBody>
      </p:sp>
      <p:sp>
        <p:nvSpPr>
          <p:cNvPr id="17" name="Text Placeholder 15"/>
          <p:cNvSpPr>
            <a:spLocks noGrp="1"/>
          </p:cNvSpPr>
          <p:nvPr>
            <p:ph type="body" sz="quarter" idx="14" hasCustomPrompt="1"/>
          </p:nvPr>
        </p:nvSpPr>
        <p:spPr>
          <a:xfrm>
            <a:off x="1098197" y="3876146"/>
            <a:ext cx="3212646" cy="771525"/>
          </a:xfrm>
        </p:spPr>
        <p:txBody>
          <a:bodyPr anchor="ctr">
            <a:normAutofit/>
          </a:bodyPr>
          <a:lstStyle>
            <a:lvl1pPr marL="0" indent="0" algn="r">
              <a:buNone/>
              <a:defRPr sz="3000"/>
            </a:lvl1pPr>
          </a:lstStyle>
          <a:p>
            <a:pPr lvl="0"/>
            <a:r>
              <a:rPr lang="en-US"/>
              <a:t>Click to edit</a:t>
            </a:r>
            <a:endParaRPr lang="en-US"/>
          </a:p>
        </p:txBody>
      </p:sp>
      <p:sp>
        <p:nvSpPr>
          <p:cNvPr id="18" name="Text Placeholder 15"/>
          <p:cNvSpPr>
            <a:spLocks noGrp="1"/>
          </p:cNvSpPr>
          <p:nvPr>
            <p:ph type="body" sz="quarter" idx="15" hasCustomPrompt="1"/>
          </p:nvPr>
        </p:nvSpPr>
        <p:spPr>
          <a:xfrm>
            <a:off x="2007834" y="5490633"/>
            <a:ext cx="3212646" cy="771525"/>
          </a:xfrm>
        </p:spPr>
        <p:txBody>
          <a:bodyPr anchor="ctr">
            <a:normAutofit/>
          </a:bodyPr>
          <a:lstStyle>
            <a:lvl1pPr marL="0" indent="0" algn="r">
              <a:buNone/>
              <a:defRPr sz="3000"/>
            </a:lvl1pPr>
          </a:lstStyle>
          <a:p>
            <a:pPr lvl="0"/>
            <a:r>
              <a:rPr lang="en-US"/>
              <a:t>Click to edit</a:t>
            </a:r>
            <a:endParaRPr lang="en-US"/>
          </a:p>
        </p:txBody>
      </p:sp>
      <p:sp>
        <p:nvSpPr>
          <p:cNvPr id="19" name="Text Placeholder 15"/>
          <p:cNvSpPr>
            <a:spLocks noGrp="1"/>
          </p:cNvSpPr>
          <p:nvPr>
            <p:ph type="body" sz="quarter" idx="16" hasCustomPrompt="1"/>
          </p:nvPr>
        </p:nvSpPr>
        <p:spPr>
          <a:xfrm>
            <a:off x="2884134" y="7105122"/>
            <a:ext cx="3212646" cy="771525"/>
          </a:xfrm>
        </p:spPr>
        <p:txBody>
          <a:bodyPr anchor="ctr">
            <a:normAutofit/>
          </a:bodyPr>
          <a:lstStyle>
            <a:lvl1pPr marL="0" indent="0" algn="r">
              <a:buNone/>
              <a:defRPr sz="3000"/>
            </a:lvl1pPr>
          </a:lstStyle>
          <a:p>
            <a:pPr lvl="0"/>
            <a:r>
              <a:rPr lang="en-US"/>
              <a:t>Click to edit</a:t>
            </a:r>
            <a:endParaRPr lang="en-US"/>
          </a:p>
        </p:txBody>
      </p:sp>
      <p:sp>
        <p:nvSpPr>
          <p:cNvPr id="34" name="Text Placeholder 15"/>
          <p:cNvSpPr>
            <a:spLocks noGrp="1"/>
          </p:cNvSpPr>
          <p:nvPr>
            <p:ph type="body" sz="quarter" idx="17" hasCustomPrompt="1"/>
          </p:nvPr>
        </p:nvSpPr>
        <p:spPr>
          <a:xfrm>
            <a:off x="6602304" y="2420292"/>
            <a:ext cx="7654020" cy="1516263"/>
          </a:xfrm>
        </p:spPr>
        <p:txBody>
          <a:bodyPr anchor="t">
            <a:normAutofit/>
          </a:bodyPr>
          <a:lstStyle>
            <a:lvl1pPr marL="0" indent="0" algn="l">
              <a:lnSpc>
                <a:spcPct val="100000"/>
              </a:lnSpc>
              <a:buNone/>
              <a:defRPr sz="2100" spc="75" baseline="0"/>
            </a:lvl1pPr>
          </a:lstStyle>
          <a:p>
            <a:pPr lvl="0"/>
            <a:r>
              <a:rPr lang="en-US" dirty="0"/>
              <a:t>Click to edit master text style</a:t>
            </a:r>
            <a:endParaRPr lang="en-US" dirty="0"/>
          </a:p>
        </p:txBody>
      </p:sp>
      <p:sp>
        <p:nvSpPr>
          <p:cNvPr id="35" name="Text Placeholder 15"/>
          <p:cNvSpPr>
            <a:spLocks noGrp="1"/>
          </p:cNvSpPr>
          <p:nvPr>
            <p:ph type="body" sz="quarter" idx="18" hasCustomPrompt="1"/>
          </p:nvPr>
        </p:nvSpPr>
        <p:spPr>
          <a:xfrm>
            <a:off x="7479044" y="4023846"/>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6" name="Text Placeholder 15"/>
          <p:cNvSpPr>
            <a:spLocks noGrp="1"/>
          </p:cNvSpPr>
          <p:nvPr>
            <p:ph type="body" sz="quarter" idx="19" hasCustomPrompt="1"/>
          </p:nvPr>
        </p:nvSpPr>
        <p:spPr>
          <a:xfrm>
            <a:off x="8365407" y="5633091"/>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37" name="Text Placeholder 15"/>
          <p:cNvSpPr>
            <a:spLocks noGrp="1"/>
          </p:cNvSpPr>
          <p:nvPr>
            <p:ph type="body" sz="quarter" idx="20" hasCustomPrompt="1"/>
          </p:nvPr>
        </p:nvSpPr>
        <p:spPr>
          <a:xfrm>
            <a:off x="9262920" y="7236645"/>
            <a:ext cx="7654020" cy="1516263"/>
          </a:xfrm>
        </p:spPr>
        <p:txBody>
          <a:bodyPr anchor="t">
            <a:normAutofit/>
          </a:bodyPr>
          <a:lstStyle>
            <a:lvl1pPr marL="0" indent="0" algn="l">
              <a:lnSpc>
                <a:spcPct val="100000"/>
              </a:lnSpc>
              <a:buNone/>
              <a:defRPr sz="2100" spc="75" baseline="0"/>
            </a:lvl1pPr>
          </a:lstStyle>
          <a:p>
            <a:pPr lvl="0"/>
            <a:r>
              <a:rPr lang="en-US"/>
              <a:t>Click to edit master text style</a:t>
            </a:r>
            <a:endParaRPr lang="en-US"/>
          </a:p>
        </p:txBody>
      </p:sp>
      <p:sp>
        <p:nvSpPr>
          <p:cNvPr id="5" name="Date Placeholder 4"/>
          <p:cNvSpPr>
            <a:spLocks noGrp="1"/>
          </p:cNvSpPr>
          <p:nvPr>
            <p:ph type="dt" sz="half" idx="10"/>
          </p:nvPr>
        </p:nvSpPr>
        <p:spPr/>
        <p:txBody>
          <a:bodyPr/>
          <a:lstStyle>
            <a:lvl1pPr>
              <a:defRPr sz="1350">
                <a:solidFill>
                  <a:srgbClr val="898989"/>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srgbClr val="898989"/>
                </a:solidFill>
                <a:effectLst/>
                <a:uLnTx/>
                <a:uFillTx/>
                <a:latin typeface="Tenorite"/>
                <a:ea typeface="+mn-ea"/>
                <a:cs typeface="+mn-cs"/>
              </a:rPr>
              <a:t>20XX</a:t>
            </a:r>
            <a:endParaRPr kumimoji="0" lang="en-US" sz="1350" b="0" i="0" u="none" strike="noStrike" kern="1200" cap="none" spc="0" normalizeH="0" baseline="0" noProof="0" dirty="0">
              <a:ln>
                <a:noFill/>
              </a:ln>
              <a:solidFill>
                <a:srgbClr val="898989"/>
              </a:solidFill>
              <a:effectLst/>
              <a:uLnTx/>
              <a:uFillTx/>
              <a:latin typeface="Tenorite"/>
              <a:ea typeface="+mn-ea"/>
              <a:cs typeface="+mn-cs"/>
            </a:endParaRPr>
          </a:p>
        </p:txBody>
      </p:sp>
      <p:sp>
        <p:nvSpPr>
          <p:cNvPr id="6" name="Footer Placeholder 5"/>
          <p:cNvSpPr>
            <a:spLocks noGrp="1"/>
          </p:cNvSpPr>
          <p:nvPr>
            <p:ph type="ftr" sz="quarter" idx="11"/>
          </p:nvPr>
        </p:nvSpPr>
        <p:spPr>
          <a:xfrm>
            <a:off x="10123715" y="9534526"/>
            <a:ext cx="5663972"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7" name="Slide Number Placeholder 6"/>
          <p:cNvSpPr>
            <a:spLocks noGrp="1"/>
          </p:cNvSpPr>
          <p:nvPr>
            <p:ph type="sldNum" sz="quarter" idx="12"/>
          </p:nvPr>
        </p:nvSpPr>
        <p:spPr>
          <a:xfrm>
            <a:off x="16216312" y="9534526"/>
            <a:ext cx="814388"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cxnSp>
        <p:nvCxnSpPr>
          <p:cNvPr id="3" name="Straight Connector 2"/>
          <p:cNvCxnSpPr/>
          <p:nvPr userDrawn="1"/>
        </p:nvCxnSpPr>
        <p:spPr>
          <a:xfrm>
            <a:off x="6530273" y="7535900"/>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p:cNvCxnSpPr/>
          <p:nvPr userDrawn="1"/>
        </p:nvCxnSpPr>
        <p:spPr>
          <a:xfrm>
            <a:off x="5639876" y="5922677"/>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p:cNvCxnSpPr/>
          <p:nvPr userDrawn="1"/>
        </p:nvCxnSpPr>
        <p:spPr>
          <a:xfrm>
            <a:off x="4760180" y="4309029"/>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p:cNvCxnSpPr/>
          <p:nvPr userDrawn="1"/>
        </p:nvCxnSpPr>
        <p:spPr>
          <a:xfrm>
            <a:off x="3879395" y="2694125"/>
            <a:ext cx="2269817"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00550" y="1338266"/>
            <a:ext cx="12632532" cy="1988345"/>
          </a:xfrm>
        </p:spPr>
        <p:txBody>
          <a:bodyPr>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4400550" y="4165404"/>
            <a:ext cx="5886450"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4400550" y="5751910"/>
            <a:ext cx="5886450"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11115260" y="4165404"/>
            <a:ext cx="5915441"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11115260" y="5751910"/>
            <a:ext cx="5915441"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1" name="Graphic 10"/>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a:fillRect/>
          </a:stretch>
        </p:blipFill>
        <p:spPr>
          <a:xfrm>
            <a:off x="38678" y="0"/>
            <a:ext cx="6552045" cy="5868591"/>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7734" y="1338266"/>
            <a:ext cx="12632532" cy="1988345"/>
          </a:xfrm>
        </p:spPr>
        <p:txBody>
          <a:bodyPr>
            <a:normAutofit/>
          </a:bodyPr>
          <a:lstStyle>
            <a:lvl1pPr algn="ct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hasCustomPrompt="1"/>
          </p:nvPr>
        </p:nvSpPr>
        <p:spPr>
          <a:xfrm>
            <a:off x="1864657"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4" name="Content Placeholder 3"/>
          <p:cNvSpPr>
            <a:spLocks noGrp="1"/>
          </p:cNvSpPr>
          <p:nvPr>
            <p:ph sz="half" idx="2"/>
          </p:nvPr>
        </p:nvSpPr>
        <p:spPr>
          <a:xfrm>
            <a:off x="1864657"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hasCustomPrompt="1"/>
          </p:nvPr>
        </p:nvSpPr>
        <p:spPr>
          <a:xfrm>
            <a:off x="6971498" y="4165404"/>
            <a:ext cx="4345007"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1500"/>
              </a:spcBef>
              <a:buFont typeface="Arial" panose="020B0604020202020204" pitchFamily="34" charset="0"/>
              <a:buNone/>
            </a:pPr>
            <a:r>
              <a:rPr lang="en-US"/>
              <a:t>CLICK TO EDIT MASTER TEXT</a:t>
            </a:r>
            <a:endParaRPr lang="en-US"/>
          </a:p>
        </p:txBody>
      </p:sp>
      <p:sp>
        <p:nvSpPr>
          <p:cNvPr id="6" name="Content Placeholder 5"/>
          <p:cNvSpPr>
            <a:spLocks noGrp="1"/>
          </p:cNvSpPr>
          <p:nvPr>
            <p:ph sz="quarter" idx="4"/>
          </p:nvPr>
        </p:nvSpPr>
        <p:spPr>
          <a:xfrm>
            <a:off x="6971498" y="5751910"/>
            <a:ext cx="4345007"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1" name="Text Placeholder 2"/>
          <p:cNvSpPr>
            <a:spLocks noGrp="1"/>
          </p:cNvSpPr>
          <p:nvPr>
            <p:ph type="body" idx="13" hasCustomPrompt="1"/>
          </p:nvPr>
        </p:nvSpPr>
        <p:spPr>
          <a:xfrm>
            <a:off x="12099632" y="4165404"/>
            <a:ext cx="4323713" cy="1235868"/>
          </a:xfrm>
        </p:spPr>
        <p:txBody>
          <a:bodyPr anchor="b">
            <a:noAutofit/>
          </a:bodyPr>
          <a:lstStyle>
            <a:lvl1pPr marL="0" indent="0">
              <a:buNone/>
              <a:defRPr lang="en-US" sz="3000" kern="1200" spc="225" baseline="0" dirty="0" smtClean="0">
                <a:solidFill>
                  <a:schemeClr val="tx1"/>
                </a:solidFill>
                <a:latin typeface="+mj-lt"/>
                <a:ea typeface="+mj-ea"/>
                <a:cs typeface="+mj-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a:t>
            </a:r>
            <a:endParaRPr lang="en-US"/>
          </a:p>
        </p:txBody>
      </p:sp>
      <p:sp>
        <p:nvSpPr>
          <p:cNvPr id="22" name="Content Placeholder 3"/>
          <p:cNvSpPr>
            <a:spLocks noGrp="1"/>
          </p:cNvSpPr>
          <p:nvPr>
            <p:ph sz="half" idx="14"/>
          </p:nvPr>
        </p:nvSpPr>
        <p:spPr>
          <a:xfrm>
            <a:off x="12099632" y="5751910"/>
            <a:ext cx="4323713" cy="2996801"/>
          </a:xfrm>
        </p:spPr>
        <p:txBody>
          <a:bodyPr>
            <a:normAutofit/>
          </a:bodyPr>
          <a:lstStyle>
            <a:lvl1pPr marL="0" indent="0">
              <a:lnSpc>
                <a:spcPct val="100000"/>
              </a:lnSpc>
              <a:buNone/>
              <a:defRPr sz="2100" spc="75" baseline="0"/>
            </a:lvl1pPr>
            <a:lvl2pPr marL="685800" indent="0">
              <a:lnSpc>
                <a:spcPct val="100000"/>
              </a:lnSpc>
              <a:buNone/>
              <a:defRPr sz="2100" spc="75" baseline="0"/>
            </a:lvl2pPr>
            <a:lvl3pPr marL="1371600" indent="0">
              <a:lnSpc>
                <a:spcPct val="100000"/>
              </a:lnSpc>
              <a:buNone/>
              <a:defRPr sz="2100" spc="75" baseline="0"/>
            </a:lvl3pPr>
            <a:lvl4pPr marL="2057400" indent="0">
              <a:lnSpc>
                <a:spcPct val="100000"/>
              </a:lnSpc>
              <a:buNone/>
              <a:defRPr sz="2100" spc="75" baseline="0"/>
            </a:lvl4pPr>
            <a:lvl5pPr marL="2743200" indent="0">
              <a:lnSpc>
                <a:spcPct val="100000"/>
              </a:lnSpc>
              <a:buNone/>
              <a:defRPr sz="2100" spc="75" baseline="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8" name="Footer Placeholder 7"/>
          <p:cNvSpPr>
            <a:spLocks noGrp="1"/>
          </p:cNvSpPr>
          <p:nvPr>
            <p:ph type="ftr" sz="quarter" idx="11"/>
          </p:nvPr>
        </p:nvSpPr>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9" name="Slide Number Placeholder 8"/>
          <p:cNvSpPr>
            <a:spLocks noGrp="1"/>
          </p:cNvSpPr>
          <p:nvPr>
            <p:ph type="sldNum" sz="quarter" idx="12"/>
          </p:nvPr>
        </p:nvSpPr>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grpSp>
        <p:nvGrpSpPr>
          <p:cNvPr id="10" name="Group 9"/>
          <p:cNvGrpSpPr/>
          <p:nvPr userDrawn="1"/>
        </p:nvGrpSpPr>
        <p:grpSpPr>
          <a:xfrm>
            <a:off x="0" y="0"/>
            <a:ext cx="3357564" cy="4657725"/>
            <a:chOff x="0" y="0"/>
            <a:chExt cx="2238376" cy="3105150"/>
          </a:xfrm>
        </p:grpSpPr>
        <p:cxnSp>
          <p:nvCxnSpPr>
            <p:cNvPr id="16" name="Straight Connector 15"/>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15313" y="2507458"/>
            <a:ext cx="7667625" cy="1807368"/>
          </a:xfrm>
        </p:spPr>
        <p:txBody>
          <a:bodyPr anchor="b">
            <a:normAutofit/>
          </a:bodyPr>
          <a:lstStyle>
            <a:lvl1pPr>
              <a:defRPr lang="en-US" sz="4200" kern="1200" spc="225" baseline="0" dirty="0">
                <a:solidFill>
                  <a:schemeClr val="tx1"/>
                </a:solidFill>
                <a:latin typeface="+mj-lt"/>
                <a:ea typeface="+mj-ea"/>
                <a:cs typeface="+mj-cs"/>
              </a:defRPr>
            </a:lvl1pPr>
          </a:lstStyle>
          <a:p>
            <a:r>
              <a:rPr lang="en-US"/>
              <a:t>CLICK TO EDIT MASTER TITLE STYLE</a:t>
            </a:r>
            <a:endParaRPr lang="en-US"/>
          </a:p>
        </p:txBody>
      </p:sp>
      <p:sp>
        <p:nvSpPr>
          <p:cNvPr id="3" name="Text Placeholder 2"/>
          <p:cNvSpPr>
            <a:spLocks noGrp="1"/>
          </p:cNvSpPr>
          <p:nvPr>
            <p:ph type="body" idx="1"/>
          </p:nvPr>
        </p:nvSpPr>
        <p:spPr>
          <a:xfrm>
            <a:off x="8215313" y="5491161"/>
            <a:ext cx="7667625" cy="2288382"/>
          </a:xfrm>
        </p:spPr>
        <p:txBody>
          <a:bodyPr>
            <a:normAutofit/>
          </a:bodyPr>
          <a:lstStyle>
            <a:lvl1pPr marL="0" indent="0">
              <a:lnSpc>
                <a:spcPct val="100000"/>
              </a:lnSpc>
              <a:buNone/>
              <a:defRPr sz="2100" spc="75" baseline="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endParaRPr lang="en-US"/>
          </a:p>
        </p:txBody>
      </p:sp>
      <p:grpSp>
        <p:nvGrpSpPr>
          <p:cNvPr id="4" name="Group 3"/>
          <p:cNvGrpSpPr/>
          <p:nvPr userDrawn="1"/>
        </p:nvGrpSpPr>
        <p:grpSpPr>
          <a:xfrm>
            <a:off x="1" y="1"/>
            <a:ext cx="7143752" cy="7779545"/>
            <a:chOff x="0" y="0"/>
            <a:chExt cx="4762501" cy="5186363"/>
          </a:xfrm>
        </p:grpSpPr>
        <p:cxnSp>
          <p:nvCxnSpPr>
            <p:cNvPr id="23" name="Straight Connector 22"/>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p:cNvSpPr>
            <a:spLocks noGrp="1"/>
          </p:cNvSpPr>
          <p:nvPr>
            <p:ph type="dt" sz="half" idx="10"/>
          </p:nvPr>
        </p:nvSpPr>
        <p:spPr>
          <a:xfrm>
            <a:off x="1257300" y="9534526"/>
            <a:ext cx="4114800"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2" name="Footer Placeholder 7"/>
          <p:cNvSpPr>
            <a:spLocks noGrp="1"/>
          </p:cNvSpPr>
          <p:nvPr>
            <p:ph type="ftr" sz="quarter" idx="11"/>
          </p:nvPr>
        </p:nvSpPr>
        <p:spPr>
          <a:xfrm>
            <a:off x="6057900" y="9534526"/>
            <a:ext cx="6172200"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24" name="Slide Number Placeholder 8"/>
          <p:cNvSpPr>
            <a:spLocks noGrp="1"/>
          </p:cNvSpPr>
          <p:nvPr>
            <p:ph type="sldNum" sz="quarter" idx="12"/>
          </p:nvPr>
        </p:nvSpPr>
        <p:spPr>
          <a:xfrm>
            <a:off x="12915900" y="9534526"/>
            <a:ext cx="4114800"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0" y="2423605"/>
            <a:ext cx="6269355" cy="2287103"/>
          </a:xfrm>
        </p:spPr>
        <p:txBody>
          <a:bodyPr anchor="b">
            <a:noAutofit/>
          </a:bodyPr>
          <a:lstStyle>
            <a:lvl1pPr algn="l">
              <a:defRPr sz="5400" spc="225" baseline="0">
                <a:solidFill>
                  <a:schemeClr val="bg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6400800" y="4857155"/>
            <a:ext cx="6269355" cy="2057996"/>
          </a:xfrm>
        </p:spPr>
        <p:txBody>
          <a:bodyPr>
            <a:normAutofit/>
          </a:bodyPr>
          <a:lstStyle>
            <a:lvl1pPr marL="0" indent="0" algn="l">
              <a:lnSpc>
                <a:spcPct val="150000"/>
              </a:lnSpc>
              <a:buNone/>
              <a:defRPr sz="2100" spc="75" baseline="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4765407" cy="10287000"/>
          </a:xfrm>
          <a:prstGeom prst="rect">
            <a:avLst/>
          </a:prstGeom>
        </p:spPr>
      </p:pic>
      <p:sp>
        <p:nvSpPr>
          <p:cNvPr id="9" name="Date Placeholder 6"/>
          <p:cNvSpPr>
            <a:spLocks noGrp="1"/>
          </p:cNvSpPr>
          <p:nvPr>
            <p:ph type="dt" sz="half" idx="10"/>
          </p:nvPr>
        </p:nvSpPr>
        <p:spPr>
          <a:xfrm>
            <a:off x="6400801" y="9534526"/>
            <a:ext cx="2661557" cy="547688"/>
          </a:xfrm>
        </p:spPr>
        <p:txBody>
          <a:bodyPr/>
          <a:lstStyle>
            <a:lvl1pPr>
              <a:defRPr sz="1350"/>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0" name="Footer Placeholder 7"/>
          <p:cNvSpPr>
            <a:spLocks noGrp="1"/>
          </p:cNvSpPr>
          <p:nvPr>
            <p:ph type="ftr" sz="quarter" idx="11"/>
          </p:nvPr>
        </p:nvSpPr>
        <p:spPr>
          <a:xfrm>
            <a:off x="9719582" y="9534526"/>
            <a:ext cx="3992336" cy="547688"/>
          </a:xfrm>
        </p:spPr>
        <p:txBody>
          <a:bodyPr/>
          <a:lstStyle>
            <a:lvl1pPr>
              <a:defRPr sz="1350"/>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11" name="Slide Number Placeholder 8"/>
          <p:cNvSpPr>
            <a:spLocks noGrp="1"/>
          </p:cNvSpPr>
          <p:nvPr>
            <p:ph type="sldNum" sz="quarter" idx="12"/>
          </p:nvPr>
        </p:nvSpPr>
        <p:spPr>
          <a:xfrm>
            <a:off x="14369143" y="9534526"/>
            <a:ext cx="2661557" cy="547688"/>
          </a:xfrm>
        </p:spPr>
        <p:txBody>
          <a:bodyPr/>
          <a:lstStyle>
            <a:lvl1pPr>
              <a:defRPr sz="1350"/>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6" Type="http://schemas.openxmlformats.org/officeDocument/2006/relationships/theme" Target="../theme/theme3.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6" Type="http://schemas.openxmlformats.org/officeDocument/2006/relationships/theme" Target="../theme/theme4.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defTabSz="1371600" rtl="0" eaLnBrk="1" latinLnBrk="0" hangingPunct="1">
        <a:lnSpc>
          <a:spcPct val="90000"/>
        </a:lnSpc>
        <a:spcBef>
          <a:spcPct val="0"/>
        </a:spcBef>
        <a:buNone/>
        <a:defRPr sz="66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dt="0"/>
  <p:txStyles>
    <p:titleStyle>
      <a:lvl1pPr algn="l" defTabSz="1371600" rtl="0" eaLnBrk="1" latinLnBrk="0" hangingPunct="1">
        <a:lnSpc>
          <a:spcPct val="90000"/>
        </a:lnSpc>
        <a:spcBef>
          <a:spcPct val="0"/>
        </a:spcBef>
        <a:buNone/>
        <a:defRPr sz="66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marL="0" marR="0" lvl="0" indent="0" algn="l"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20XX</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80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8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hdr="0" dt="0"/>
  <p:txStyles>
    <p:titleStyle>
      <a:lvl1pPr algn="l" defTabSz="1371600" rtl="0" eaLnBrk="1" latinLnBrk="0" hangingPunct="1">
        <a:lnSpc>
          <a:spcPct val="90000"/>
        </a:lnSpc>
        <a:spcBef>
          <a:spcPct val="0"/>
        </a:spcBef>
        <a:buNone/>
        <a:defRPr sz="66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0" Type="http://schemas.openxmlformats.org/officeDocument/2006/relationships/slideLayout" Target="../slideLayouts/slideLayout7.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8.png"/><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50.png"/><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8.png"/><Relationship Id="rId7" Type="http://schemas.openxmlformats.org/officeDocument/2006/relationships/image" Target="../media/image67.png"/><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70.pn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2.svg"/><Relationship Id="rId7" Type="http://schemas.openxmlformats.org/officeDocument/2006/relationships/image" Target="../media/image74.png"/><Relationship Id="rId6" Type="http://schemas.openxmlformats.org/officeDocument/2006/relationships/image" Target="../media/image11.svg"/><Relationship Id="rId5" Type="http://schemas.openxmlformats.org/officeDocument/2006/relationships/image" Target="../media/image73.png"/><Relationship Id="rId4" Type="http://schemas.openxmlformats.org/officeDocument/2006/relationships/image" Target="../media/image10.svg"/><Relationship Id="rId3" Type="http://schemas.openxmlformats.org/officeDocument/2006/relationships/image" Target="../media/image72.png"/><Relationship Id="rId2" Type="http://schemas.openxmlformats.org/officeDocument/2006/relationships/image" Target="../media/image9.svg"/><Relationship Id="rId1" Type="http://schemas.openxmlformats.org/officeDocument/2006/relationships/image" Target="../media/image71.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77.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GIF"/><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5.GIF"/><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hyperlink" Target="http://websites.uwlax.edu/twill/svd/stretchers/index.html" TargetMode="External"/><Relationship Id="rId2" Type="http://schemas.openxmlformats.org/officeDocument/2006/relationships/hyperlink" Target="http://websites.uwlax.edu/twill/svd/perpframes/index.html" TargetMode="External"/><Relationship Id="rId1" Type="http://schemas.openxmlformats.org/officeDocument/2006/relationships/hyperlink" Target="http://websites.uwlax.edu/twill/svd/action/index.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752600" y="571500"/>
            <a:ext cx="7772400" cy="1470025"/>
          </a:xfrm>
        </p:spPr>
        <p:txBody>
          <a:bodyPr/>
          <a:p>
            <a:r>
              <a:rPr lang="en-US"/>
              <a:t>Puzzle</a:t>
            </a:r>
            <a:endParaRPr lang="en-US"/>
          </a:p>
        </p:txBody>
      </p:sp>
      <p:sp>
        <p:nvSpPr>
          <p:cNvPr id="3" name="Subtitle 2"/>
          <p:cNvSpPr>
            <a:spLocks noGrp="1"/>
          </p:cNvSpPr>
          <p:nvPr>
            <p:ph type="subTitle" idx="1"/>
          </p:nvPr>
        </p:nvSpPr>
        <p:spPr/>
        <p:txBody>
          <a:bodyPr/>
          <a:p>
            <a:endParaRPr lang="en-US"/>
          </a:p>
        </p:txBody>
      </p:sp>
      <p:pic>
        <p:nvPicPr>
          <p:cNvPr id="8" name="Picture 7"/>
          <p:cNvPicPr>
            <a:picLocks noChangeAspect="1"/>
          </p:cNvPicPr>
          <p:nvPr/>
        </p:nvPicPr>
        <p:blipFill>
          <a:blip r:embed="rId1"/>
          <a:stretch>
            <a:fillRect/>
          </a:stretch>
        </p:blipFill>
        <p:spPr>
          <a:xfrm>
            <a:off x="3733800" y="3390900"/>
            <a:ext cx="11353800" cy="406527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1028700" y="855373"/>
            <a:ext cx="9380873" cy="1008096"/>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err="1" smtClean="0">
                <a:ln>
                  <a:noFill/>
                </a:ln>
                <a:solidFill>
                  <a:srgbClr val="272727"/>
                </a:solidFill>
                <a:effectLst/>
                <a:uLnTx/>
                <a:uFillTx/>
                <a:latin typeface="Cormorant SC Medium" panose="020B0604020202020204" charset="-93"/>
                <a:ea typeface="+mn-ea"/>
                <a:cs typeface="+mn-cs"/>
              </a:rPr>
              <a:t>Về</a:t>
            </a:r>
            <a:r>
              <a:rPr kumimoji="0" lang="en-US" sz="76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 </a:t>
            </a:r>
            <a:r>
              <a:rPr kumimoji="0" lang="en-US" sz="7600" b="0" i="0" u="none" strike="noStrike" kern="1200" cap="none" spc="0" normalizeH="0" baseline="0" noProof="0" dirty="0" err="1" smtClean="0">
                <a:ln>
                  <a:noFill/>
                </a:ln>
                <a:solidFill>
                  <a:srgbClr val="272727"/>
                </a:solidFill>
                <a:effectLst/>
                <a:uLnTx/>
                <a:uFillTx/>
                <a:latin typeface="Cormorant SC Medium" panose="020B0604020202020204" charset="-93"/>
                <a:ea typeface="+mn-ea"/>
                <a:cs typeface="+mn-cs"/>
              </a:rPr>
              <a:t>mặt</a:t>
            </a:r>
            <a:r>
              <a:rPr kumimoji="0" lang="en-US" sz="76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 </a:t>
            </a:r>
            <a:r>
              <a:rPr kumimoji="0" lang="en-US" sz="7600" b="0" i="0" u="none" strike="noStrike" kern="1200" cap="none" spc="0" normalizeH="0" baseline="0" noProof="0" dirty="0" err="1" smtClean="0">
                <a:ln>
                  <a:noFill/>
                </a:ln>
                <a:solidFill>
                  <a:srgbClr val="272727"/>
                </a:solidFill>
                <a:effectLst/>
                <a:uLnTx/>
                <a:uFillTx/>
                <a:latin typeface="Cormorant SC Medium" panose="020B0604020202020204" charset="-93"/>
                <a:ea typeface="+mn-ea"/>
                <a:cs typeface="+mn-cs"/>
              </a:rPr>
              <a:t>hình</a:t>
            </a:r>
            <a:r>
              <a:rPr kumimoji="0" lang="en-US" sz="76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 </a:t>
            </a:r>
            <a:r>
              <a:rPr kumimoji="0" lang="en-US" sz="7600" b="0" i="0" u="none" strike="noStrike" kern="1200" cap="none" spc="0" normalizeH="0" baseline="0" noProof="0" dirty="0" err="1" smtClean="0">
                <a:ln>
                  <a:noFill/>
                </a:ln>
                <a:solidFill>
                  <a:srgbClr val="272727"/>
                </a:solidFill>
                <a:effectLst/>
                <a:uLnTx/>
                <a:uFillTx/>
                <a:latin typeface="Cormorant SC Medium" panose="020B0604020202020204" charset="-93"/>
                <a:ea typeface="+mn-ea"/>
                <a:cs typeface="+mn-cs"/>
              </a:rPr>
              <a:t>học</a:t>
            </a:r>
            <a:endParaRPr kumimoji="0" lang="en-US" sz="76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pic>
        <p:nvPicPr>
          <p:cNvPr id="17" name="Picture 16"/>
          <p:cNvPicPr>
            <a:picLocks noChangeAspect="1"/>
          </p:cNvPicPr>
          <p:nvPr/>
        </p:nvPicPr>
        <p:blipFill>
          <a:blip r:embed="rId1"/>
          <a:stretch>
            <a:fillRect/>
          </a:stretch>
        </p:blipFill>
        <p:spPr>
          <a:xfrm>
            <a:off x="-381000" y="2241526"/>
            <a:ext cx="18935817" cy="45719"/>
          </a:xfrm>
          <a:prstGeom prst="rect">
            <a:avLst/>
          </a:prstGeom>
        </p:spPr>
      </p:pic>
      <p:pic>
        <p:nvPicPr>
          <p:cNvPr id="7" name="Picture 6"/>
          <p:cNvPicPr>
            <a:picLocks noChangeAspect="1"/>
          </p:cNvPicPr>
          <p:nvPr/>
        </p:nvPicPr>
        <p:blipFill>
          <a:blip r:embed="rId2"/>
          <a:stretch>
            <a:fillRect/>
          </a:stretch>
        </p:blipFill>
        <p:spPr>
          <a:xfrm>
            <a:off x="3693089" y="2949222"/>
            <a:ext cx="2691742" cy="2453413"/>
          </a:xfrm>
          <a:prstGeom prst="rect">
            <a:avLst/>
          </a:prstGeom>
        </p:spPr>
      </p:pic>
      <p:pic>
        <p:nvPicPr>
          <p:cNvPr id="8" name="Picture 7"/>
          <p:cNvPicPr>
            <a:picLocks noChangeAspect="1"/>
          </p:cNvPicPr>
          <p:nvPr/>
        </p:nvPicPr>
        <p:blipFill>
          <a:blip r:embed="rId3"/>
          <a:stretch>
            <a:fillRect/>
          </a:stretch>
        </p:blipFill>
        <p:spPr>
          <a:xfrm>
            <a:off x="3693089" y="6782699"/>
            <a:ext cx="2691742" cy="2835080"/>
          </a:xfrm>
          <a:prstGeom prst="rect">
            <a:avLst/>
          </a:prstGeom>
        </p:spPr>
      </p:pic>
      <p:pic>
        <p:nvPicPr>
          <p:cNvPr id="9" name="Picture 8"/>
          <p:cNvPicPr>
            <a:picLocks noChangeAspect="1"/>
          </p:cNvPicPr>
          <p:nvPr/>
        </p:nvPicPr>
        <p:blipFill>
          <a:blip r:embed="rId4"/>
          <a:stretch>
            <a:fillRect/>
          </a:stretch>
        </p:blipFill>
        <p:spPr>
          <a:xfrm>
            <a:off x="9347093" y="6782699"/>
            <a:ext cx="3271384" cy="2611491"/>
          </a:xfrm>
          <a:prstGeom prst="rect">
            <a:avLst/>
          </a:prstGeom>
        </p:spPr>
      </p:pic>
      <p:pic>
        <p:nvPicPr>
          <p:cNvPr id="10" name="Picture 9"/>
          <p:cNvPicPr>
            <a:picLocks noChangeAspect="1"/>
          </p:cNvPicPr>
          <p:nvPr/>
        </p:nvPicPr>
        <p:blipFill>
          <a:blip r:embed="rId5"/>
          <a:stretch>
            <a:fillRect/>
          </a:stretch>
        </p:blipFill>
        <p:spPr>
          <a:xfrm>
            <a:off x="9347093" y="2959613"/>
            <a:ext cx="3271384" cy="2453413"/>
          </a:xfrm>
          <a:prstGeom prst="rect">
            <a:avLst/>
          </a:prstGeom>
        </p:spPr>
      </p:pic>
      <p:pic>
        <p:nvPicPr>
          <p:cNvPr id="11" name="Picture 10"/>
          <p:cNvPicPr>
            <a:picLocks noChangeAspect="1"/>
          </p:cNvPicPr>
          <p:nvPr/>
        </p:nvPicPr>
        <p:blipFill>
          <a:blip r:embed="rId6"/>
          <a:stretch>
            <a:fillRect/>
          </a:stretch>
        </p:blipFill>
        <p:spPr>
          <a:xfrm>
            <a:off x="7374064" y="7924694"/>
            <a:ext cx="685800" cy="551090"/>
          </a:xfrm>
          <a:prstGeom prst="rect">
            <a:avLst/>
          </a:prstGeom>
        </p:spPr>
      </p:pic>
      <p:pic>
        <p:nvPicPr>
          <p:cNvPr id="12" name="Picture 11"/>
          <p:cNvPicPr>
            <a:picLocks noChangeAspect="1"/>
          </p:cNvPicPr>
          <p:nvPr/>
        </p:nvPicPr>
        <p:blipFill>
          <a:blip r:embed="rId7"/>
          <a:stretch>
            <a:fillRect/>
          </a:stretch>
        </p:blipFill>
        <p:spPr>
          <a:xfrm>
            <a:off x="7309728" y="4076700"/>
            <a:ext cx="814472" cy="538602"/>
          </a:xfrm>
          <a:prstGeom prst="rect">
            <a:avLst/>
          </a:prstGeom>
        </p:spPr>
      </p:pic>
      <p:pic>
        <p:nvPicPr>
          <p:cNvPr id="13" name="Picture 12"/>
          <p:cNvPicPr>
            <a:picLocks noChangeAspect="1"/>
          </p:cNvPicPr>
          <p:nvPr/>
        </p:nvPicPr>
        <p:blipFill>
          <a:blip r:embed="rId8"/>
          <a:stretch>
            <a:fillRect/>
          </a:stretch>
        </p:blipFill>
        <p:spPr>
          <a:xfrm>
            <a:off x="4572000" y="5863164"/>
            <a:ext cx="754794" cy="552806"/>
          </a:xfrm>
          <a:prstGeom prst="rect">
            <a:avLst/>
          </a:prstGeom>
        </p:spPr>
      </p:pic>
      <p:pic>
        <p:nvPicPr>
          <p:cNvPr id="15" name="Picture 14"/>
          <p:cNvPicPr>
            <a:picLocks noChangeAspect="1"/>
          </p:cNvPicPr>
          <p:nvPr/>
        </p:nvPicPr>
        <p:blipFill>
          <a:blip r:embed="rId9"/>
          <a:stretch>
            <a:fillRect/>
          </a:stretch>
        </p:blipFill>
        <p:spPr>
          <a:xfrm>
            <a:off x="10444208" y="5783681"/>
            <a:ext cx="604791" cy="498687"/>
          </a:xfrm>
          <a:prstGeom prst="rect">
            <a:avLst/>
          </a:prstGeom>
        </p:spPr>
      </p:pic>
      <p:sp>
        <p:nvSpPr>
          <p:cNvPr id="19" name="TextBox 19"/>
          <p:cNvSpPr txBox="1"/>
          <p:nvPr/>
        </p:nvSpPr>
        <p:spPr>
          <a:xfrm>
            <a:off x="16458994" y="86677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7</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45719"/>
          </a:xfrm>
          <a:prstGeom prst="rect">
            <a:avLst/>
          </a:prstGeom>
          <a:solidFill>
            <a:srgbClr val="272727"/>
          </a:solidFill>
        </p:spPr>
      </p:sp>
      <p:sp>
        <p:nvSpPr>
          <p:cNvPr id="7" name="TextBox 7"/>
          <p:cNvSpPr txBox="1"/>
          <p:nvPr/>
        </p:nvSpPr>
        <p:spPr>
          <a:xfrm>
            <a:off x="914400" y="784588"/>
            <a:ext cx="11615061"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34288" y="2438998"/>
            <a:ext cx="10708109" cy="50821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Ví</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dụ</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tính</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SVD </a:t>
            </a: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của</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ma </a:t>
            </a: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trận</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A:</a:t>
            </a:r>
            <a:endPar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8</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 name="Rectangle 1"/>
              <p:cNvSpPr/>
              <p:nvPr/>
            </p:nvSpPr>
            <p:spPr>
              <a:xfrm>
                <a:off x="6198870" y="2397360"/>
                <a:ext cx="4164330" cy="14367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0" cap="none" spc="0" normalizeH="0" baseline="0" noProof="0" dirty="0" smtClean="0">
                    <a:ln>
                      <a:noFill/>
                    </a:ln>
                    <a:solidFill>
                      <a:prstClr val="black"/>
                    </a:solidFill>
                    <a:effectLst/>
                    <a:uLnTx/>
                    <a:uFillTx/>
                    <a:latin typeface="Tenorite"/>
                    <a:ea typeface="+mn-ea"/>
                    <a:cs typeface="+mn-cs"/>
                  </a:rPr>
                  <a:t>A =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ad>
                                <m:radPr>
                                  <m:degHide m:val="on"/>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oMath>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2" name="Rectangle 1"/>
              <p:cNvSpPr>
                <a:spLocks noRot="1" noChangeAspect="1" noMove="1" noResize="1" noEditPoints="1" noAdjustHandles="1" noChangeArrowheads="1" noChangeShapeType="1" noTextEdit="1"/>
              </p:cNvSpPr>
              <p:nvPr/>
            </p:nvSpPr>
            <p:spPr>
              <a:xfrm>
                <a:off x="6198870" y="2397360"/>
                <a:ext cx="4164330" cy="1436740"/>
              </a:xfrm>
              <a:prstGeom prst="rect">
                <a:avLst/>
              </a:prstGeom>
              <a:blipFill rotWithShape="1">
                <a:blip r:embed="rId1"/>
                <a:stretch>
                  <a:fillRect t="-16" b="-753"/>
                </a:stretch>
              </a:blipFill>
            </p:spPr>
            <p:txBody>
              <a:bodyPr/>
              <a:lstStyle/>
              <a:p>
                <a:r>
                  <a:rPr lang="en-US" altLang="en-US">
                    <a:noFill/>
                  </a:rPr>
                  <a:t> </a:t>
                </a:r>
              </a:p>
            </p:txBody>
          </p:sp>
        </mc:Fallback>
      </mc:AlternateContent>
      <p:sp>
        <p:nvSpPr>
          <p:cNvPr id="3" name="Rectangle 2"/>
          <p:cNvSpPr/>
          <p:nvPr/>
        </p:nvSpPr>
        <p:spPr>
          <a:xfrm>
            <a:off x="634288" y="5213001"/>
            <a:ext cx="39661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a:t>
            </a:r>
            <a:r>
              <a:rPr kumimoji="0" lang="en-US" sz="2800" b="0" i="0" u="none" strike="noStrike" kern="1200" cap="none" spc="0" normalizeH="0" baseline="0" noProof="0" dirty="0" err="1" smtClean="0">
                <a:ln>
                  <a:noFill/>
                </a:ln>
                <a:solidFill>
                  <a:prstClr val="black"/>
                </a:solidFill>
                <a:effectLst/>
                <a:uLnTx/>
                <a:uFillTx/>
                <a:latin typeface="HK Grotesk Light" panose="020B0604020202020204" charset="0"/>
                <a:ea typeface="+mn-ea"/>
                <a:cs typeface="+mn-cs"/>
              </a:rPr>
              <a:t>Tìm</a:t>
            </a: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ma </a:t>
            </a:r>
            <a:r>
              <a:rPr kumimoji="0" lang="en-US" sz="2800" b="0" i="0" u="none" strike="noStrike" kern="1200" cap="none" spc="0" normalizeH="0" baseline="0" noProof="0" dirty="0" err="1" smtClean="0">
                <a:ln>
                  <a:noFill/>
                </a:ln>
                <a:solidFill>
                  <a:prstClr val="black"/>
                </a:solidFill>
                <a:effectLst/>
                <a:uLnTx/>
                <a:uFillTx/>
                <a:latin typeface="HK Grotesk Light" panose="020B0604020202020204" charset="0"/>
                <a:ea typeface="+mn-ea"/>
                <a:cs typeface="+mn-cs"/>
              </a:rPr>
              <a:t>trận</a:t>
            </a: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a:t>
            </a:r>
            <a:r>
              <a:rPr kumimoji="0" lang="en-US" sz="2800" b="0" i="0" u="none" strike="noStrike" kern="1200" cap="none" spc="0" normalizeH="0" baseline="0" noProof="0" dirty="0" err="1" smtClean="0">
                <a:ln>
                  <a:noFill/>
                </a:ln>
                <a:solidFill>
                  <a:prstClr val="black"/>
                </a:solidFill>
                <a:effectLst/>
                <a:uLnTx/>
                <a:uFillTx/>
                <a:latin typeface="HK Grotesk Light" panose="020B0604020202020204" charset="0"/>
                <a:ea typeface="+mn-ea"/>
                <a:cs typeface="+mn-cs"/>
              </a:rPr>
              <a:t>chuyển</a:t>
            </a: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a:t>
            </a:r>
            <a:r>
              <a:rPr kumimoji="0" lang="en-US" sz="2800" b="0" i="0" u="none" strike="noStrike" kern="1200" cap="none" spc="0" normalizeH="0" baseline="0" noProof="0" dirty="0" err="1" smtClean="0">
                <a:ln>
                  <a:noFill/>
                </a:ln>
                <a:solidFill>
                  <a:prstClr val="black"/>
                </a:solidFill>
                <a:effectLst/>
                <a:uLnTx/>
                <a:uFillTx/>
                <a:latin typeface="HK Grotesk Light" panose="020B0604020202020204" charset="0"/>
                <a:ea typeface="+mn-ea"/>
                <a:cs typeface="+mn-cs"/>
              </a:rPr>
              <a:t>vị</a:t>
            </a: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a:t>
            </a:r>
            <a:endPar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endParaRPr>
          </a:p>
        </p:txBody>
      </p:sp>
      <mc:AlternateContent xmlns:mc="http://schemas.openxmlformats.org/markup-compatibility/2006">
        <mc:Choice xmlns:a14="http://schemas.microsoft.com/office/drawing/2010/main" Requires="a14">
          <p:sp>
            <p:nvSpPr>
              <p:cNvPr id="5" name="Rectangle 4"/>
              <p:cNvSpPr/>
              <p:nvPr/>
            </p:nvSpPr>
            <p:spPr>
              <a:xfrm>
                <a:off x="6198870" y="4645858"/>
                <a:ext cx="3227102" cy="16575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𝑇</m:t>
                        </m:r>
                      </m:sup>
                    </m:sSup>
                  </m:oMath>
                </a14:m>
                <a:r>
                  <a:rPr kumimoji="0" lang="en-US" sz="3200" b="0" i="0" u="none" strike="noStrike" kern="0" cap="none" spc="0" normalizeH="0" baseline="0" noProof="0" dirty="0" smtClean="0">
                    <a:ln>
                      <a:noFill/>
                    </a:ln>
                    <a:solidFill>
                      <a:prstClr val="black"/>
                    </a:solidFill>
                    <a:effectLst/>
                    <a:uLnTx/>
                    <a:uFillTx/>
                    <a:latin typeface="Tenorite"/>
                    <a:ea typeface="+mn-ea"/>
                    <a:cs typeface="+mn-cs"/>
                  </a:rPr>
                  <a:t> =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oMath>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5" name="Rectangle 4"/>
              <p:cNvSpPr>
                <a:spLocks noRot="1" noChangeAspect="1" noMove="1" noResize="1" noEditPoints="1" noAdjustHandles="1" noChangeArrowheads="1" noChangeShapeType="1" noTextEdit="1"/>
              </p:cNvSpPr>
              <p:nvPr/>
            </p:nvSpPr>
            <p:spPr>
              <a:xfrm>
                <a:off x="6198870" y="4645858"/>
                <a:ext cx="3227102" cy="1657505"/>
              </a:xfrm>
              <a:prstGeom prst="rect">
                <a:avLst/>
              </a:prstGeom>
              <a:blipFill rotWithShape="1">
                <a:blip r:embed="rId2"/>
                <a:stretch>
                  <a:fillRect t="-12" r="-12297" b="21"/>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3" name="Rectangle 22"/>
              <p:cNvSpPr/>
              <p:nvPr/>
            </p:nvSpPr>
            <p:spPr>
              <a:xfrm>
                <a:off x="634288" y="7744109"/>
                <a:ext cx="2398472" cy="9909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a:t>
                </a:r>
                <a:r>
                  <a:rPr kumimoji="0" lang="en-US" sz="2800" b="0" i="0" u="none" strike="noStrike" kern="1200" cap="none" spc="0" normalizeH="0" baseline="0" noProof="0" dirty="0" err="1">
                    <a:ln>
                      <a:noFill/>
                    </a:ln>
                    <a:solidFill>
                      <a:prstClr val="black"/>
                    </a:solidFill>
                    <a:effectLst/>
                    <a:uLnTx/>
                    <a:uFillTx/>
                    <a:latin typeface="HK Grotesk Light" panose="020B0604020202020204" charset="0"/>
                    <a:ea typeface="+mn-ea"/>
                    <a:cs typeface="+mn-cs"/>
                  </a:rPr>
                  <a:t>Tính</a:t>
                </a:r>
                <a:r>
                  <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rPr>
                  <a:t> </a:t>
                </a:r>
                <a14:m>
                  <m:oMath xmlns:m="http://schemas.openxmlformats.org/officeDocument/2006/math">
                    <m:sSup>
                      <m:sSup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m:rPr>
                            <m:nor/>
                          </m:rPr>
                          <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rPr>
                          <m:t>𝐴</m:t>
                        </m:r>
                      </m:e>
                      <m:sup>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oMath>
                </a14:m>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𝐴: </a:t>
                </a:r>
                <a:endPar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defRPr/>
                </a:pPr>
                <a:endPar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endParaRPr>
              </a:p>
            </p:txBody>
          </p:sp>
        </mc:Choice>
        <mc:Fallback>
          <p:sp>
            <p:nvSpPr>
              <p:cNvPr id="23" name="Rectangle 22"/>
              <p:cNvSpPr>
                <a:spLocks noRot="1" noChangeAspect="1" noMove="1" noResize="1" noEditPoints="1" noAdjustHandles="1" noChangeArrowheads="1" noChangeShapeType="1" noTextEdit="1"/>
              </p:cNvSpPr>
              <p:nvPr/>
            </p:nvSpPr>
            <p:spPr>
              <a:xfrm>
                <a:off x="634288" y="7744109"/>
                <a:ext cx="2398472" cy="990977"/>
              </a:xfrm>
              <a:prstGeom prst="rect">
                <a:avLst/>
              </a:prstGeom>
              <a:blipFill rotWithShape="1">
                <a:blip r:embed="rId3"/>
                <a:stretch>
                  <a:fillRect l="-23" t="-29" b="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6041714" y="7077581"/>
                <a:ext cx="8794750" cy="15481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𝐴𝐴</m:t>
                        </m:r>
                      </m:e>
                      <m: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
                      </m:e>
                    </m:d>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
                      </m:e>
                    </m:d>
                  </m:oMath>
                </a14:m>
                <a:r>
                  <a:rPr kumimoji="0" lang="en-US" sz="32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
                      </m:e>
                    </m:d>
                  </m:oMath>
                </a14:m>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Rectangle 5"/>
              <p:cNvSpPr>
                <a:spLocks noRot="1" noChangeAspect="1" noMove="1" noResize="1" noEditPoints="1" noAdjustHandles="1" noChangeArrowheads="1" noChangeShapeType="1" noTextEdit="1"/>
              </p:cNvSpPr>
              <p:nvPr/>
            </p:nvSpPr>
            <p:spPr>
              <a:xfrm>
                <a:off x="6041714" y="7077581"/>
                <a:ext cx="8794750" cy="1548130"/>
              </a:xfrm>
              <a:prstGeom prst="rect">
                <a:avLst/>
              </a:prstGeom>
              <a:blipFill rotWithShape="1">
                <a:blip r:embed="rId4"/>
                <a:stretch>
                  <a:fillRect l="-4" t="-33" r="-278" b="33"/>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2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flipV="1">
            <a:off x="-304800" y="2037185"/>
            <a:ext cx="18859500" cy="45719"/>
          </a:xfrm>
          <a:prstGeom prst="rect">
            <a:avLst/>
          </a:prstGeom>
          <a:solidFill>
            <a:srgbClr val="272727"/>
          </a:solidFill>
        </p:spPr>
      </p:sp>
      <p:sp>
        <p:nvSpPr>
          <p:cNvPr id="7" name="TextBox 7"/>
          <p:cNvSpPr txBox="1"/>
          <p:nvPr/>
        </p:nvSpPr>
        <p:spPr>
          <a:xfrm>
            <a:off x="838200" y="784588"/>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mc:AlternateContent xmlns:mc="http://schemas.openxmlformats.org/markup-compatibility/2006">
        <mc:Choice xmlns:a14="http://schemas.microsoft.com/office/drawing/2010/main" Requires="a14">
          <p:sp>
            <p:nvSpPr>
              <p:cNvPr id="8" name="TextBox 8"/>
              <p:cNvSpPr txBox="1"/>
              <p:nvPr/>
            </p:nvSpPr>
            <p:spPr>
              <a:xfrm>
                <a:off x="634288" y="2438998"/>
                <a:ext cx="10708109" cy="53848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Tìm</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các</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smtClean="0">
                    <a:ln>
                      <a:noFill/>
                    </a:ln>
                    <a:solidFill>
                      <a:srgbClr val="272727"/>
                    </a:solidFill>
                    <a:effectLst/>
                    <a:uLnTx/>
                    <a:uFillTx/>
                    <a:latin typeface="Cormorant Garamond Medium Italics"/>
                    <a:ea typeface="+mn-ea"/>
                    <a:cs typeface="+mn-cs"/>
                  </a:rPr>
                  <a:t>giá</a:t>
                </a:r>
                <a:r>
                  <a:rPr kumimoji="0" lang="en-US" sz="2800" b="1" i="0" u="none" strike="noStrike" kern="1200" cap="none" spc="56" normalizeH="0" baseline="0" noProof="0" dirty="0" smtClean="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trị</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riêng</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và</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vecto</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riêng</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r>
                  <a:rPr kumimoji="0" lang="en-US" sz="2800" b="1" i="0" u="none" strike="noStrike" kern="1200" cap="none" spc="56" normalizeH="0" baseline="0" noProof="0" dirty="0" err="1">
                    <a:ln>
                      <a:noFill/>
                    </a:ln>
                    <a:solidFill>
                      <a:srgbClr val="272727"/>
                    </a:solidFill>
                    <a:effectLst/>
                    <a:uLnTx/>
                    <a:uFillTx/>
                    <a:latin typeface="Cormorant Garamond Medium Italics"/>
                    <a:ea typeface="+mn-ea"/>
                    <a:cs typeface="+mn-cs"/>
                  </a:rPr>
                  <a:t>của</a:t>
                </a:r>
                <a: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a:t> </a:t>
                </a:r>
                <a14:m>
                  <m:oMath xmlns:m="http://schemas.openxmlformats.org/officeDocument/2006/math">
                    <m:sSup>
                      <m:sSupPr>
                        <m:ctrlPr>
                          <a:rPr kumimoji="0" lang="en-US" sz="2800" b="1" i="1" u="none" strike="noStrike" kern="1200" cap="none" spc="56" normalizeH="0" baseline="0" noProof="0" smtClean="0">
                            <a:ln>
                              <a:noFill/>
                            </a:ln>
                            <a:solidFill>
                              <a:srgbClr val="272727"/>
                            </a:solidFill>
                            <a:effectLst/>
                            <a:uLnTx/>
                            <a:uFillTx/>
                            <a:latin typeface="Cambria Math" panose="02040503050406030204" pitchFamily="18" charset="0"/>
                            <a:ea typeface="+mn-ea"/>
                            <a:cs typeface="+mn-cs"/>
                          </a:rPr>
                        </m:ctrlPr>
                      </m:sSupPr>
                      <m:e>
                        <m:r>
                          <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rPr>
                          <m:t>𝐀</m:t>
                        </m:r>
                        <m:r>
                          <a:rPr kumimoji="0" lang="en-US" sz="2800" b="1" i="1" u="none" strike="noStrike" kern="1200" cap="none" spc="56" normalizeH="0" baseline="0" noProof="0" smtClean="0">
                            <a:ln>
                              <a:noFill/>
                            </a:ln>
                            <a:solidFill>
                              <a:srgbClr val="272727"/>
                            </a:solidFill>
                            <a:effectLst/>
                            <a:uLnTx/>
                            <a:uFillTx/>
                            <a:latin typeface="Cambria Math" panose="02040503050406030204" pitchFamily="18" charset="0"/>
                            <a:ea typeface="+mn-ea"/>
                            <a:cs typeface="+mn-cs"/>
                          </a:rPr>
                          <m:t>𝑨</m:t>
                        </m:r>
                      </m:e>
                      <m:sup>
                        <m:r>
                          <a:rPr kumimoji="0" lang="en-US" sz="2800" b="1" i="1" u="none" strike="noStrike" kern="1200" cap="none" spc="56" normalizeH="0" baseline="0" noProof="0" smtClean="0">
                            <a:ln>
                              <a:noFill/>
                            </a:ln>
                            <a:solidFill>
                              <a:srgbClr val="272727"/>
                            </a:solidFill>
                            <a:effectLst/>
                            <a:uLnTx/>
                            <a:uFillTx/>
                            <a:latin typeface="Cambria Math" panose="02040503050406030204" pitchFamily="18" charset="0"/>
                            <a:ea typeface="+mn-ea"/>
                            <a:cs typeface="+mn-cs"/>
                          </a:rPr>
                          <m:t>𝑻</m:t>
                        </m:r>
                      </m:sup>
                    </m:sSup>
                  </m:oMath>
                </a14:m>
                <a:endParaRPr kumimoji="0" lang="en-US" sz="2800" b="1" i="0" u="none" strike="noStrike" kern="1200" cap="none" spc="56" normalizeH="0" baseline="0" noProof="0" dirty="0">
                  <a:ln>
                    <a:noFill/>
                  </a:ln>
                  <a:solidFill>
                    <a:srgbClr val="272727"/>
                  </a:solidFill>
                  <a:effectLst/>
                  <a:uLnTx/>
                  <a:uFillTx/>
                  <a:latin typeface="Cormorant Garamond Medium Italics"/>
                  <a:ea typeface="+mn-ea"/>
                  <a:cs typeface="+mn-cs"/>
                </a:endParaRPr>
              </a:p>
            </p:txBody>
          </p:sp>
        </mc:Choice>
        <mc:Fallback>
          <p:sp>
            <p:nvSpPr>
              <p:cNvPr id="8" name="TextBox 8"/>
              <p:cNvSpPr txBox="1">
                <a:spLocks noRot="1" noChangeAspect="1" noMove="1" noResize="1" noEditPoints="1" noAdjustHandles="1" noChangeArrowheads="1" noChangeShapeType="1" noTextEdit="1"/>
              </p:cNvSpPr>
              <p:nvPr/>
            </p:nvSpPr>
            <p:spPr>
              <a:xfrm>
                <a:off x="634288" y="2438998"/>
                <a:ext cx="10708109" cy="538480"/>
              </a:xfrm>
              <a:prstGeom prst="rect">
                <a:avLst/>
              </a:prstGeom>
              <a:blipFill rotWithShape="1">
                <a:blip r:embed="rId1"/>
                <a:stretch>
                  <a:fillRect l="-5" t="-111" b="111"/>
                </a:stretch>
              </a:blipFill>
            </p:spPr>
            <p:txBody>
              <a:bodyPr/>
              <a:lstStyle/>
              <a:p>
                <a:r>
                  <a:rPr lang="en-US" altLang="en-US">
                    <a:noFill/>
                  </a:rPr>
                  <a:t> </a:t>
                </a:r>
              </a:p>
            </p:txBody>
          </p:sp>
        </mc:Fallback>
      </mc:AlternateContent>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9</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3" name="Rectangle 2"/>
              <p:cNvSpPr/>
              <p:nvPr/>
            </p:nvSpPr>
            <p:spPr>
              <a:xfrm>
                <a:off x="7124656" y="3056481"/>
                <a:ext cx="984802" cy="13914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oMath>
                  </m:oMathPara>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3" name="Rectangle 2"/>
              <p:cNvSpPr>
                <a:spLocks noRot="1" noChangeAspect="1" noMove="1" noResize="1" noEditPoints="1" noAdjustHandles="1" noChangeArrowheads="1" noChangeShapeType="1" noTextEdit="1"/>
              </p:cNvSpPr>
              <p:nvPr/>
            </p:nvSpPr>
            <p:spPr>
              <a:xfrm>
                <a:off x="7124656" y="3056481"/>
                <a:ext cx="984802" cy="1391407"/>
              </a:xfrm>
              <a:prstGeom prst="rect">
                <a:avLst/>
              </a:prstGeom>
              <a:blipFill rotWithShape="1">
                <a:blip r:embed="rId2"/>
                <a:stretch>
                  <a:fillRect l="-60" t="-16" r="52" b="2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7037219" y="4934952"/>
                <a:ext cx="1159676" cy="139461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
                        </m:e>
                      </m:d>
                    </m:oMath>
                  </m:oMathPara>
                </a14:m>
                <a:endParaRPr kumimoji="0" lang="en-US" sz="1800" b="0" i="0" u="none" strike="noStrike" kern="1200" cap="none" spc="0" normalizeH="0" baseline="0" noProof="0" dirty="0">
                  <a:ln>
                    <a:noFill/>
                  </a:ln>
                  <a:solidFill>
                    <a:prstClr val="black"/>
                  </a:solidFill>
                  <a:effectLst/>
                  <a:uLnTx/>
                  <a:uFillTx/>
                  <a:latin typeface="Tenorite"/>
                  <a:ea typeface="+mn-ea"/>
                  <a:cs typeface="+mn-cs"/>
                </a:endParaRPr>
              </a:p>
            </p:txBody>
          </p:sp>
        </mc:Choice>
        <mc:Fallback>
          <p:sp>
            <p:nvSpPr>
              <p:cNvPr id="6" name="Rectangle 5"/>
              <p:cNvSpPr>
                <a:spLocks noRot="1" noChangeAspect="1" noMove="1" noResize="1" noEditPoints="1" noAdjustHandles="1" noChangeArrowheads="1" noChangeShapeType="1" noTextEdit="1"/>
              </p:cNvSpPr>
              <p:nvPr/>
            </p:nvSpPr>
            <p:spPr>
              <a:xfrm>
                <a:off x="7037219" y="4934952"/>
                <a:ext cx="1159676" cy="1394613"/>
              </a:xfrm>
              <a:prstGeom prst="rect">
                <a:avLst/>
              </a:prstGeom>
              <a:blipFill rotWithShape="1">
                <a:blip r:embed="rId3"/>
                <a:stretch>
                  <a:fillRect l="-13" t="-26" r="-5175" b="3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7069135" y="6662573"/>
                <a:ext cx="1143000" cy="13914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oMath>
                  </m:oMathPara>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12" name="Rectangle 11"/>
              <p:cNvSpPr>
                <a:spLocks noRot="1" noChangeAspect="1" noMove="1" noResize="1" noEditPoints="1" noAdjustHandles="1" noChangeArrowheads="1" noChangeShapeType="1" noTextEdit="1"/>
              </p:cNvSpPr>
              <p:nvPr/>
            </p:nvSpPr>
            <p:spPr>
              <a:xfrm>
                <a:off x="7069135" y="6662573"/>
                <a:ext cx="1143000" cy="1391407"/>
              </a:xfrm>
              <a:prstGeom prst="rect">
                <a:avLst/>
              </a:prstGeom>
              <a:blipFill rotWithShape="1">
                <a:blip r:embed="rId4"/>
                <a:stretch>
                  <a:fillRect l="-28" t="-11" r="28" b="20"/>
                </a:stretch>
              </a:blipFill>
            </p:spPr>
            <p:txBody>
              <a:bodyPr/>
              <a:lstStyle/>
              <a:p>
                <a:r>
                  <a:rPr lang="en-US" altLang="en-US">
                    <a:noFill/>
                  </a:rPr>
                  <a:t> </a:t>
                </a:r>
              </a:p>
            </p:txBody>
          </p:sp>
        </mc:Fallback>
      </mc:AlternateContent>
      <p:sp>
        <p:nvSpPr>
          <p:cNvPr id="20" name="TextBox 8"/>
          <p:cNvSpPr txBox="1"/>
          <p:nvPr/>
        </p:nvSpPr>
        <p:spPr>
          <a:xfrm>
            <a:off x="533400" y="3463034"/>
            <a:ext cx="10708109" cy="443711"/>
          </a:xfrm>
          <a:prstGeom prst="rect">
            <a:avLst/>
          </a:prstGeom>
        </p:spPr>
        <p:txBody>
          <a:bodyPr lIns="0" tIns="0" rIns="0" bIns="0" rtlCol="0" anchor="t">
            <a:spAutoFit/>
          </a:bodyPr>
          <a:lstStyle/>
          <a:p>
            <a:pPr lvl="0">
              <a:lnSpc>
                <a:spcPts val="3360"/>
              </a:lnSpc>
              <a:defRPr/>
            </a:pPr>
            <a:r>
              <a:rPr lang="en-US" sz="3200" dirty="0">
                <a:solidFill>
                  <a:srgbClr val="272727"/>
                </a:solidFill>
                <a:latin typeface="Cormorant Garamond Medium Italics"/>
              </a:rPr>
              <a:t>+ </a:t>
            </a:r>
            <a:r>
              <a:rPr lang="en-US" sz="3200" dirty="0" err="1">
                <a:solidFill>
                  <a:srgbClr val="272727"/>
                </a:solidFill>
                <a:latin typeface="Cormorant Garamond Medium Italics"/>
              </a:rPr>
              <a:t>Giá</a:t>
            </a:r>
            <a:r>
              <a:rPr lang="en-US" sz="3200" dirty="0">
                <a:solidFill>
                  <a:srgbClr val="272727"/>
                </a:solidFill>
                <a:latin typeface="Cormorant Garamond Medium Italics"/>
              </a:rPr>
              <a:t> </a:t>
            </a:r>
            <a:r>
              <a:rPr lang="en-US" sz="3200" dirty="0" err="1">
                <a:solidFill>
                  <a:srgbClr val="272727"/>
                </a:solidFill>
                <a:latin typeface="Cormorant Garamond Medium Italics"/>
              </a:rPr>
              <a:t>trị</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8, </a:t>
            </a:r>
            <a:r>
              <a:rPr lang="en-US" sz="3200" dirty="0" err="1">
                <a:solidFill>
                  <a:srgbClr val="272727"/>
                </a:solidFill>
                <a:latin typeface="Cormorant Garamond Medium Italics"/>
              </a:rPr>
              <a:t>vecto</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a:t>
            </a:r>
            <a:endParaRPr lang="en-US" sz="3200" dirty="0">
              <a:solidFill>
                <a:srgbClr val="272727"/>
              </a:solidFill>
              <a:latin typeface="Cormorant Garamond Medium Italics"/>
            </a:endParaRPr>
          </a:p>
        </p:txBody>
      </p:sp>
      <p:sp>
        <p:nvSpPr>
          <p:cNvPr id="21" name="TextBox 8"/>
          <p:cNvSpPr txBox="1"/>
          <p:nvPr/>
        </p:nvSpPr>
        <p:spPr>
          <a:xfrm>
            <a:off x="533400" y="5500183"/>
            <a:ext cx="10708109" cy="443711"/>
          </a:xfrm>
          <a:prstGeom prst="rect">
            <a:avLst/>
          </a:prstGeom>
        </p:spPr>
        <p:txBody>
          <a:bodyPr lIns="0" tIns="0" rIns="0" bIns="0" rtlCol="0" anchor="t">
            <a:spAutoFit/>
          </a:bodyPr>
          <a:lstStyle/>
          <a:p>
            <a:pPr lvl="0">
              <a:lnSpc>
                <a:spcPts val="3360"/>
              </a:lnSpc>
              <a:defRPr/>
            </a:pPr>
            <a:r>
              <a:rPr lang="en-US" sz="3200" dirty="0">
                <a:solidFill>
                  <a:srgbClr val="272727"/>
                </a:solidFill>
                <a:latin typeface="Cormorant Garamond Medium Italics"/>
              </a:rPr>
              <a:t>+ </a:t>
            </a:r>
            <a:r>
              <a:rPr lang="en-US" sz="3200" dirty="0" err="1">
                <a:solidFill>
                  <a:srgbClr val="272727"/>
                </a:solidFill>
                <a:latin typeface="Cormorant Garamond Medium Italics"/>
              </a:rPr>
              <a:t>Giá</a:t>
            </a:r>
            <a:r>
              <a:rPr lang="en-US" sz="3200" dirty="0">
                <a:solidFill>
                  <a:srgbClr val="272727"/>
                </a:solidFill>
                <a:latin typeface="Cormorant Garamond Medium Italics"/>
              </a:rPr>
              <a:t> </a:t>
            </a:r>
            <a:r>
              <a:rPr lang="en-US" sz="3200" dirty="0" err="1">
                <a:solidFill>
                  <a:srgbClr val="272727"/>
                </a:solidFill>
                <a:latin typeface="Cormorant Garamond Medium Italics"/>
              </a:rPr>
              <a:t>trị</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2, </a:t>
            </a:r>
            <a:r>
              <a:rPr lang="en-US" sz="3200" dirty="0" err="1">
                <a:solidFill>
                  <a:srgbClr val="272727"/>
                </a:solidFill>
                <a:latin typeface="Cormorant Garamond Medium Italics"/>
              </a:rPr>
              <a:t>vecto</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a:t>
            </a:r>
            <a:endParaRPr lang="en-US" sz="3200" dirty="0">
              <a:solidFill>
                <a:srgbClr val="272727"/>
              </a:solidFill>
              <a:latin typeface="Cormorant Garamond Medium Italics"/>
            </a:endParaRPr>
          </a:p>
        </p:txBody>
      </p:sp>
      <p:sp>
        <p:nvSpPr>
          <p:cNvPr id="22" name="TextBox 8"/>
          <p:cNvSpPr txBox="1"/>
          <p:nvPr/>
        </p:nvSpPr>
        <p:spPr>
          <a:xfrm>
            <a:off x="634287" y="7270419"/>
            <a:ext cx="10708109" cy="443711"/>
          </a:xfrm>
          <a:prstGeom prst="rect">
            <a:avLst/>
          </a:prstGeom>
        </p:spPr>
        <p:txBody>
          <a:bodyPr lIns="0" tIns="0" rIns="0" bIns="0" rtlCol="0" anchor="t">
            <a:spAutoFit/>
          </a:bodyPr>
          <a:lstStyle/>
          <a:p>
            <a:pPr lvl="0">
              <a:lnSpc>
                <a:spcPts val="3360"/>
              </a:lnSpc>
              <a:defRPr/>
            </a:pPr>
            <a:r>
              <a:rPr lang="en-US" sz="3200" dirty="0">
                <a:solidFill>
                  <a:srgbClr val="272727"/>
                </a:solidFill>
                <a:latin typeface="Cormorant Garamond Medium Italics"/>
              </a:rPr>
              <a:t>+ </a:t>
            </a:r>
            <a:r>
              <a:rPr lang="en-US" sz="3200" dirty="0" err="1">
                <a:solidFill>
                  <a:srgbClr val="272727"/>
                </a:solidFill>
                <a:latin typeface="Cormorant Garamond Medium Italics"/>
              </a:rPr>
              <a:t>Giá</a:t>
            </a:r>
            <a:r>
              <a:rPr lang="en-US" sz="3200" dirty="0">
                <a:solidFill>
                  <a:srgbClr val="272727"/>
                </a:solidFill>
                <a:latin typeface="Cormorant Garamond Medium Italics"/>
              </a:rPr>
              <a:t> </a:t>
            </a:r>
            <a:r>
              <a:rPr lang="en-US" sz="3200" dirty="0" err="1">
                <a:solidFill>
                  <a:srgbClr val="272727"/>
                </a:solidFill>
                <a:latin typeface="Cormorant Garamond Medium Italics"/>
              </a:rPr>
              <a:t>trị</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0, </a:t>
            </a:r>
            <a:r>
              <a:rPr lang="en-US" sz="3200" dirty="0" err="1">
                <a:solidFill>
                  <a:srgbClr val="272727"/>
                </a:solidFill>
                <a:latin typeface="Cormorant Garamond Medium Italics"/>
              </a:rPr>
              <a:t>vecto</a:t>
            </a:r>
            <a:r>
              <a:rPr lang="en-US" sz="3200" dirty="0">
                <a:solidFill>
                  <a:srgbClr val="272727"/>
                </a:solidFill>
                <a:latin typeface="Cormorant Garamond Medium Italics"/>
              </a:rPr>
              <a:t> </a:t>
            </a:r>
            <a:r>
              <a:rPr lang="en-US" sz="3200" dirty="0" err="1">
                <a:solidFill>
                  <a:srgbClr val="272727"/>
                </a:solidFill>
                <a:latin typeface="Cormorant Garamond Medium Italics"/>
              </a:rPr>
              <a:t>riêng</a:t>
            </a:r>
            <a:r>
              <a:rPr lang="en-US" sz="3200" dirty="0">
                <a:solidFill>
                  <a:srgbClr val="272727"/>
                </a:solidFill>
                <a:latin typeface="Cormorant Garamond Medium Italics"/>
              </a:rPr>
              <a:t>: </a:t>
            </a:r>
            <a:endParaRPr lang="en-US" sz="3200" dirty="0">
              <a:solidFill>
                <a:srgbClr val="272727"/>
              </a:solidFill>
              <a:latin typeface="Cormorant Garamond Medium Itali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6" grpId="0"/>
      <p:bldP spid="12" grpId="0"/>
      <p:bldP spid="20"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45719"/>
          </a:xfrm>
          <a:prstGeom prst="rect">
            <a:avLst/>
          </a:prstGeom>
          <a:solidFill>
            <a:srgbClr val="272727"/>
          </a:solidFill>
        </p:spPr>
      </p:sp>
      <p:sp>
        <p:nvSpPr>
          <p:cNvPr id="7" name="TextBox 7"/>
          <p:cNvSpPr txBox="1"/>
          <p:nvPr/>
        </p:nvSpPr>
        <p:spPr>
          <a:xfrm>
            <a:off x="914400" y="784588"/>
            <a:ext cx="11615061"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34288" y="2438998"/>
            <a:ext cx="10708109" cy="492443"/>
          </a:xfrm>
          <a:prstGeom prst="rect">
            <a:avLst/>
          </a:prstGeom>
        </p:spPr>
        <p:txBody>
          <a:bodyPr lIns="0" tIns="0" rIns="0" bIns="0" rtlCol="0" anchor="t">
            <a:spAutoFit/>
          </a:bodyPr>
          <a:lstStyle/>
          <a:p>
            <a:pPr marL="457200" marR="0" lvl="0" indent="-457200" algn="l" defTabSz="914400" rtl="0" eaLnBrk="1" fontAlgn="auto" latinLnBrk="0" hangingPunct="1">
              <a:lnSpc>
                <a:spcPct val="100000"/>
              </a:lnSpc>
              <a:spcBef>
                <a:spcPts val="0"/>
              </a:spcBef>
              <a:spcAft>
                <a:spcPts val="0"/>
              </a:spcAft>
              <a:buClrTx/>
              <a:buSzTx/>
              <a:buFontTx/>
              <a:buChar char="-"/>
              <a:defRPr/>
            </a:pP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TÌm</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căn</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bậc</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2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của</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giá</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trị</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riêng</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err="1">
                <a:ln>
                  <a:noFill/>
                </a:ln>
                <a:solidFill>
                  <a:prstClr val="black"/>
                </a:solidFill>
                <a:effectLst/>
                <a:uLnTx/>
                <a:uFillTx/>
                <a:latin typeface="Cormorant Garamond Medium Italics" panose="020B0604020202020204" charset="-93"/>
                <a:ea typeface="Cambria Math" panose="02040503050406030204" pitchFamily="18" charset="0"/>
                <a:cs typeface="+mn-cs"/>
              </a:rPr>
              <a:t>khác</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Cambria Math" panose="02040503050406030204" pitchFamily="18" charset="0"/>
                <a:cs typeface="+mn-cs"/>
              </a:rPr>
              <a:t> </a:t>
            </a:r>
            <a:r>
              <a:rPr kumimoji="0" lang="en-US" sz="3200" b="0" i="0" u="none" strike="noStrike" kern="1200" cap="none" spc="0" normalizeH="0" baseline="0" noProof="0" dirty="0" smtClean="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rPr>
              <a:t>0</a:t>
            </a:r>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10</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3" name="Rectangle 2"/>
              <p:cNvSpPr/>
              <p:nvPr/>
            </p:nvSpPr>
            <p:spPr>
              <a:xfrm>
                <a:off x="634288" y="5213001"/>
                <a:ext cx="5842712"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smtClean="0">
                    <a:ln>
                      <a:noFill/>
                    </a:ln>
                    <a:solidFill>
                      <a:prstClr val="black"/>
                    </a:solidFill>
                    <a:effectLst/>
                    <a:uLnTx/>
                    <a:uFillTx/>
                    <a:latin typeface="Tenorite"/>
                    <a:ea typeface="+mn-ea"/>
                    <a:cs typeface="+mn-cs"/>
                  </a:rPr>
                  <a:t>=&gt;</a:t>
                </a:r>
                <a:r>
                  <a:rPr kumimoji="0" lang="en-US" sz="2800" b="0" i="0" u="none" strike="noStrike" kern="1200" cap="none" spc="0" normalizeH="0" baseline="0" noProof="0" dirty="0">
                    <a:ln>
                      <a:noFill/>
                    </a:ln>
                    <a:solidFill>
                      <a:prstClr val="black"/>
                    </a:solidFill>
                    <a:effectLst/>
                    <a:uLnTx/>
                    <a:uFillTx/>
                    <a:latin typeface="Tenorite"/>
                    <a:ea typeface="+mn-ea"/>
                    <a:cs typeface="+mn-cs"/>
                  </a:rPr>
                  <a:t> </a:t>
                </a:r>
                <a:r>
                  <a:rPr kumimoji="0" lang="en-US" sz="2800" b="0" i="0" u="none" strike="noStrike" kern="1200" cap="none" spc="0" normalizeH="0" baseline="0" noProof="0" dirty="0" smtClean="0">
                    <a:ln>
                      <a:noFill/>
                    </a:ln>
                    <a:solidFill>
                      <a:prstClr val="black"/>
                    </a:solidFill>
                    <a:effectLst/>
                    <a:uLnTx/>
                    <a:uFillTx/>
                    <a:latin typeface="Tenorite"/>
                    <a:ea typeface="+mn-ea"/>
                    <a:cs typeface="+mn-cs"/>
                  </a:rPr>
                  <a:t>Ma </a:t>
                </a:r>
                <a:r>
                  <a:rPr kumimoji="0" lang="en-US" sz="2800" b="0" i="0" u="none" strike="noStrike" kern="1200" cap="none" spc="0" normalizeH="0" baseline="0" noProof="0" dirty="0" err="1">
                    <a:ln>
                      <a:noFill/>
                    </a:ln>
                    <a:solidFill>
                      <a:prstClr val="black"/>
                    </a:solidFill>
                    <a:effectLst/>
                    <a:uLnTx/>
                    <a:uFillTx/>
                    <a:latin typeface="Tenorite"/>
                    <a:ea typeface="+mn-ea"/>
                    <a:cs typeface="+mn-cs"/>
                  </a:rPr>
                  <a:t>trận</a:t>
                </a:r>
                <a:r>
                  <a:rPr kumimoji="0" lang="en-US" sz="2800" b="0" i="0" u="none" strike="noStrike" kern="1200" cap="none" spc="0" normalizeH="0" baseline="0" noProof="0" dirty="0">
                    <a:ln>
                      <a:noFill/>
                    </a:ln>
                    <a:solidFill>
                      <a:prstClr val="black"/>
                    </a:solidFill>
                    <a:effectLst/>
                    <a:uLnTx/>
                    <a:uFillTx/>
                    <a:latin typeface="Tenorite"/>
                    <a:ea typeface="+mn-ea"/>
                    <a:cs typeface="+mn-cs"/>
                  </a:rPr>
                  <a:t> </a:t>
                </a:r>
                <a14:m>
                  <m:oMath xmlns:m="http://schemas.openxmlformats.org/officeDocument/2006/math">
                    <m:r>
                      <a:rPr kumimoji="0" lang="en-US" sz="2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nor/>
                      </m:rPr>
                      <a:rPr kumimoji="0" lang="en-US" sz="28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nor/>
                      </m:rPr>
                      <a:rPr kumimoji="0" lang="el-GR" sz="2800" b="0" i="0" u="none" strike="noStrike" kern="1200" cap="none" spc="0" normalizeH="0" baseline="0" noProof="0" dirty="0">
                        <a:ln>
                          <a:noFill/>
                        </a:ln>
                        <a:solidFill>
                          <a:prstClr val="black"/>
                        </a:solidFill>
                        <a:effectLst/>
                        <a:uLnTx/>
                        <a:uFillTx/>
                        <a:latin typeface="Tenorite"/>
                        <a:ea typeface="Cambria Math" panose="02040503050406030204" pitchFamily="18" charset="0"/>
                        <a:cs typeface="+mn-cs"/>
                      </a:rPr>
                      <m:t>σ</m:t>
                    </m:r>
                    <m:r>
                      <m:rPr>
                        <m:nor/>
                      </m:rPr>
                      <a:rPr kumimoji="0" lang="en-US" sz="2800" b="0" i="0" u="none" strike="noStrike" kern="1200" cap="none" spc="0" normalizeH="0" baseline="0" noProof="0" dirty="0">
                        <a:ln>
                          <a:noFill/>
                        </a:ln>
                        <a:solidFill>
                          <a:prstClr val="black"/>
                        </a:solidFill>
                        <a:effectLst/>
                        <a:uLnTx/>
                        <a:uFillTx/>
                        <a:latin typeface="Tenorite"/>
                        <a:ea typeface="Cambria Math" panose="02040503050406030204" pitchFamily="18" charset="0"/>
                        <a:cs typeface="+mn-cs"/>
                      </a:rPr>
                      <m:t> =</m:t>
                    </m:r>
                  </m:oMath>
                </a14:m>
                <a:endParaRPr kumimoji="0" lang="en-US" sz="2800" b="0" i="0" u="none" strike="noStrike" kern="1200" cap="none" spc="0" normalizeH="0" baseline="0" noProof="0" dirty="0">
                  <a:ln>
                    <a:noFill/>
                  </a:ln>
                  <a:solidFill>
                    <a:prstClr val="black"/>
                  </a:solidFill>
                  <a:effectLst/>
                  <a:uLnTx/>
                  <a:uFillTx/>
                  <a:latin typeface="Tenorite"/>
                  <a:ea typeface="+mn-ea"/>
                  <a:cs typeface="+mn-cs"/>
                </a:endParaRPr>
              </a:p>
            </p:txBody>
          </p:sp>
        </mc:Choice>
        <mc:Fallback>
          <p:sp>
            <p:nvSpPr>
              <p:cNvPr id="3" name="Rectangle 2"/>
              <p:cNvSpPr>
                <a:spLocks noRot="1" noChangeAspect="1" noMove="1" noResize="1" noEditPoints="1" noAdjustHandles="1" noChangeArrowheads="1" noChangeShapeType="1" noTextEdit="1"/>
              </p:cNvSpPr>
              <p:nvPr/>
            </p:nvSpPr>
            <p:spPr>
              <a:xfrm>
                <a:off x="634288" y="5213001"/>
                <a:ext cx="5842712" cy="523220"/>
              </a:xfrm>
              <a:prstGeom prst="rect">
                <a:avLst/>
              </a:prstGeom>
              <a:blipFill rotWithShape="1">
                <a:blip r:embed="rId1"/>
                <a:stretch>
                  <a:fillRect l="-10" t="-3817" b="-7179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5791200" y="4640118"/>
                <a:ext cx="2882969" cy="16575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
                        </m:e>
                      </m:d>
                    </m:oMath>
                  </m:oMathPara>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5" name="Rectangle 4"/>
              <p:cNvSpPr>
                <a:spLocks noRot="1" noChangeAspect="1" noMove="1" noResize="1" noEditPoints="1" noAdjustHandles="1" noChangeArrowheads="1" noChangeShapeType="1" noTextEdit="1"/>
              </p:cNvSpPr>
              <p:nvPr/>
            </p:nvSpPr>
            <p:spPr>
              <a:xfrm>
                <a:off x="5791200" y="4640118"/>
                <a:ext cx="2882969" cy="1657505"/>
              </a:xfrm>
              <a:prstGeom prst="rect">
                <a:avLst/>
              </a:prstGeom>
              <a:blipFill rotWithShape="1">
                <a:blip r:embed="rId2"/>
                <a:stretch>
                  <a:fillRect t="-10" r="-4072" b="20"/>
                </a:stretch>
              </a:blipFill>
            </p:spPr>
            <p:txBody>
              <a:bodyPr/>
              <a:lstStyle/>
              <a:p>
                <a:r>
                  <a:rPr lang="en-US" altLang="en-US">
                    <a:noFill/>
                  </a:rPr>
                  <a:t> </a:t>
                </a:r>
              </a:p>
            </p:txBody>
          </p:sp>
        </mc:Fallback>
      </mc:AlternateContent>
      <p:sp>
        <p:nvSpPr>
          <p:cNvPr id="23" name="Rectangle 22"/>
          <p:cNvSpPr/>
          <p:nvPr/>
        </p:nvSpPr>
        <p:spPr>
          <a:xfrm>
            <a:off x="582052" y="6663172"/>
            <a:ext cx="1582491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 </a:t>
            </a:r>
            <a:r>
              <a:rPr kumimoji="0" lang="vi-VN" sz="2800" b="0" i="0" u="none" strike="noStrike" kern="1200" cap="none" spc="0" normalizeH="0" baseline="0" noProof="0" dirty="0" smtClean="0">
                <a:ln>
                  <a:noFill/>
                </a:ln>
                <a:solidFill>
                  <a:prstClr val="black"/>
                </a:solidFill>
                <a:effectLst/>
                <a:uLnTx/>
                <a:uFillTx/>
                <a:latin typeface="HK Grotesk Light" panose="020B0604020202020204" charset="0"/>
                <a:ea typeface="+mn-ea"/>
                <a:cs typeface="+mn-cs"/>
              </a:rPr>
              <a:t>Tìm </a:t>
            </a:r>
            <a:r>
              <a:rPr kumimoji="0" lang="vi-VN"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rPr>
              <a:t>U: Các cột của ma trận U là các vecto đơn vị đã được chuẩn hóa</a:t>
            </a:r>
            <a:endParaRPr kumimoji="0" lang="vi-VN"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Char char="-"/>
              <a:defRPr/>
            </a:pPr>
            <a:endParaRPr kumimoji="0" lang="en-US" sz="2800" b="0" i="0" u="none" strike="noStrike" kern="1200" cap="none" spc="0" normalizeH="0" baseline="0" noProof="0" dirty="0">
              <a:ln>
                <a:noFill/>
              </a:ln>
              <a:solidFill>
                <a:prstClr val="black"/>
              </a:solidFill>
              <a:effectLst/>
              <a:uLnTx/>
              <a:uFillTx/>
              <a:latin typeface="HK Grotesk Light" panose="020B0604020202020204" charset="0"/>
              <a:ea typeface="+mn-ea"/>
              <a:cs typeface="+mn-cs"/>
            </a:endParaRPr>
          </a:p>
        </p:txBody>
      </p:sp>
      <mc:AlternateContent xmlns:mc="http://schemas.openxmlformats.org/markup-compatibility/2006">
        <mc:Choice xmlns:a14="http://schemas.microsoft.com/office/drawing/2010/main" Requires="a14">
          <p:sp>
            <p:nvSpPr>
              <p:cNvPr id="6" name="Rectangle 5"/>
              <p:cNvSpPr/>
              <p:nvPr/>
            </p:nvSpPr>
            <p:spPr>
              <a:xfrm>
                <a:off x="4953000" y="7132605"/>
                <a:ext cx="4047775" cy="259526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𝑈</m:t>
                    </m:r>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32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mr>
                        </m:m>
                      </m:e>
                    </m:d>
                  </m:oMath>
                </a14:m>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6" name="Rectangle 5"/>
              <p:cNvSpPr>
                <a:spLocks noRot="1" noChangeAspect="1" noMove="1" noResize="1" noEditPoints="1" noAdjustHandles="1" noChangeArrowheads="1" noChangeShapeType="1" noTextEdit="1"/>
              </p:cNvSpPr>
              <p:nvPr/>
            </p:nvSpPr>
            <p:spPr>
              <a:xfrm>
                <a:off x="4953000" y="7132605"/>
                <a:ext cx="4047775" cy="2595262"/>
              </a:xfrm>
              <a:prstGeom prst="rect">
                <a:avLst/>
              </a:prstGeom>
              <a:blipFill rotWithShape="1">
                <a:blip r:embed="rId3"/>
                <a:stretch>
                  <a:fillRect t="-11" r="-11068" b="-113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0" name="TextBox 8"/>
              <p:cNvSpPr txBox="1"/>
              <p:nvPr/>
            </p:nvSpPr>
            <p:spPr>
              <a:xfrm>
                <a:off x="582052" y="3205113"/>
                <a:ext cx="10708109" cy="1080937"/>
              </a:xfrm>
              <a:prstGeom prst="rect">
                <a:avLst/>
              </a:prstGeom>
            </p:spPr>
            <p:txBody>
              <a:bodyPr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l-G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l-GR"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en-US" sz="3200" b="0" i="0" u="none" strike="noStrike" kern="1200" cap="none" spc="0" normalizeH="0" baseline="0" noProof="0" dirty="0">
                    <a:ln>
                      <a:noFill/>
                    </a:ln>
                    <a:solidFill>
                      <a:prstClr val="black"/>
                    </a:solidFill>
                    <a:effectLst/>
                    <a:uLnTx/>
                    <a:uFillTx/>
                    <a:latin typeface="Tenorite"/>
                    <a:ea typeface="+mn-ea"/>
                    <a:cs typeface="+mn-cs"/>
                  </a:rPr>
                  <a:t>= </a:t>
                </a:r>
                <a14:m>
                  <m:oMath xmlns:m="http://schemas.openxmlformats.org/officeDocument/2006/math">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m:t>
                        </m:r>
                      </m:e>
                    </m:rad>
                  </m:oMath>
                </a14:m>
                <a:r>
                  <a:rPr kumimoji="0" lang="en-US" sz="3200" b="0" i="0" u="none" strike="noStrike" kern="1200" cap="none" spc="0" normalizeH="0" baseline="0" noProof="0" dirty="0">
                    <a:ln>
                      <a:noFill/>
                    </a:ln>
                    <a:solidFill>
                      <a:prstClr val="black"/>
                    </a:solidFill>
                    <a:effectLst/>
                    <a:uLnTx/>
                    <a:uFillTx/>
                    <a:latin typeface="Tenorite"/>
                    <a:ea typeface="+mn-ea"/>
                    <a:cs typeface="+mn-cs"/>
                  </a:rPr>
                  <a:t> = </a:t>
                </a:r>
                <a14:m>
                  <m:oMath xmlns:m="http://schemas.openxmlformats.org/officeDocument/2006/math">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oMath>
                </a14:m>
                <a:endParaRPr kumimoji="0" lang="en-US" sz="3200" b="0" i="0" u="none" strike="noStrike" kern="1200" cap="none" spc="0" normalizeH="0" baseline="0" noProof="0" dirty="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l-GR"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l-GR"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en-US" sz="3200" b="0" i="0" u="none" strike="noStrike" kern="1200" cap="none" spc="0" normalizeH="0" baseline="0" noProof="0" dirty="0">
                    <a:ln>
                      <a:noFill/>
                    </a:ln>
                    <a:solidFill>
                      <a:prstClr val="black"/>
                    </a:solidFill>
                    <a:effectLst/>
                    <a:uLnTx/>
                    <a:uFillTx/>
                    <a:latin typeface="Tenorite"/>
                    <a:ea typeface="+mn-ea"/>
                    <a:cs typeface="+mn-cs"/>
                  </a:rPr>
                  <a:t>= </a:t>
                </a:r>
                <a14:m>
                  <m:oMath xmlns:m="http://schemas.openxmlformats.org/officeDocument/2006/math">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oMath>
                </a14:m>
                <a:endParaRPr kumimoji="0" lang="en-US" sz="3200" b="0" i="0" u="none" strike="noStrike" kern="1200" cap="none" spc="0" normalizeH="0" baseline="0" noProof="0" dirty="0">
                  <a:ln>
                    <a:noFill/>
                  </a:ln>
                  <a:solidFill>
                    <a:prstClr val="black"/>
                  </a:solidFill>
                  <a:effectLst/>
                  <a:uLnTx/>
                  <a:uFillTx/>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20" name="TextBox 8"/>
              <p:cNvSpPr txBox="1">
                <a:spLocks noRot="1" noChangeAspect="1" noMove="1" noResize="1" noEditPoints="1" noAdjustHandles="1" noChangeArrowheads="1" noChangeShapeType="1" noTextEdit="1"/>
              </p:cNvSpPr>
              <p:nvPr/>
            </p:nvSpPr>
            <p:spPr>
              <a:xfrm>
                <a:off x="582052" y="3205113"/>
                <a:ext cx="10708109" cy="1080937"/>
              </a:xfrm>
              <a:prstGeom prst="rect">
                <a:avLst/>
              </a:prstGeom>
              <a:blipFill rotWithShape="1">
                <a:blip r:embed="rId4"/>
                <a:stretch>
                  <a:fillRect l="-4" t="-6017" r="5" b="-5364"/>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xEl>
                                              <p:pRg st="0" end="0"/>
                                            </p:txEl>
                                          </p:spTgt>
                                        </p:tgtEl>
                                        <p:attrNameLst>
                                          <p:attrName>style.visibility</p:attrName>
                                        </p:attrNameLst>
                                      </p:cBhvr>
                                      <p:to>
                                        <p:strVal val="visible"/>
                                      </p:to>
                                    </p:set>
                                    <p:anim calcmode="lin" valueType="num">
                                      <p:cBhvr additive="base">
                                        <p:cTn id="1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 calcmode="lin" valueType="num">
                                      <p:cBhvr additive="base">
                                        <p:cTn id="19" dur="500" fill="hold"/>
                                        <p:tgtEl>
                                          <p:spTgt spid="2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5" grpId="0"/>
      <p:bldP spid="2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45719"/>
          </a:xfrm>
          <a:prstGeom prst="rect">
            <a:avLst/>
          </a:prstGeom>
          <a:solidFill>
            <a:srgbClr val="272727"/>
          </a:solidFill>
        </p:spPr>
      </p:sp>
      <p:sp>
        <p:nvSpPr>
          <p:cNvPr id="7" name="TextBox 7"/>
          <p:cNvSpPr txBox="1"/>
          <p:nvPr/>
        </p:nvSpPr>
        <p:spPr>
          <a:xfrm>
            <a:off x="914400" y="784588"/>
            <a:ext cx="11615061"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grpSp>
        <p:nvGrpSpPr>
          <p:cNvPr id="15" name="Group 15"/>
          <p:cNvGrpSpPr/>
          <p:nvPr/>
        </p:nvGrpSpPr>
        <p:grpSpPr>
          <a:xfrm>
            <a:off x="1143000" y="942236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11</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10" name="Rectangle 9"/>
              <p:cNvSpPr/>
              <p:nvPr/>
            </p:nvSpPr>
            <p:spPr>
              <a:xfrm>
                <a:off x="822960" y="2357671"/>
                <a:ext cx="3739101" cy="8544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Tìm v: </a:t>
                </a:r>
                <a14:m>
                  <m:oMath xmlns:m="http://schemas.openxmlformats.org/officeDocument/2006/math">
                    <m:sSub>
                      <m:sSubPr>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oMath>
                </a14:m>
                <a: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f>
                      <m:fPr>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sSub>
                          <m:sSubPr>
                            <m:ctrlPr>
                              <a:rPr kumimoji="0" lang="el-GR"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l-GR"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32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den>
                    </m:f>
                    <m:sSup>
                      <m:sSup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𝑇</m:t>
                        </m:r>
                      </m:sup>
                    </m:sSup>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𝑢</m:t>
                        </m:r>
                      </m:e>
                      <m:sub>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oMath>
                </a14:m>
                <a:endParaRPr kumimoji="0" lang="en-US" sz="32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10" name="Rectangle 9"/>
              <p:cNvSpPr>
                <a:spLocks noRot="1" noChangeAspect="1" noMove="1" noResize="1" noEditPoints="1" noAdjustHandles="1" noChangeArrowheads="1" noChangeShapeType="1" noTextEdit="1"/>
              </p:cNvSpPr>
              <p:nvPr/>
            </p:nvSpPr>
            <p:spPr>
              <a:xfrm>
                <a:off x="822960" y="2357671"/>
                <a:ext cx="3739101" cy="854401"/>
              </a:xfrm>
              <a:prstGeom prst="rect">
                <a:avLst/>
              </a:prstGeom>
              <a:blipFill rotWithShape="1">
                <a:blip r:embed="rId1"/>
                <a:stretch>
                  <a:fillRect t="-64" r="-18624" b="2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2362200" y="3441065"/>
                <a:ext cx="13527405" cy="578548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smtClean="0">
                    <a:ln>
                      <a:noFill/>
                    </a:ln>
                    <a:solidFill>
                      <a:prstClr val="black"/>
                    </a:solidFill>
                    <a:effectLst/>
                    <a:uLnTx/>
                    <a:uFillTx/>
                    <a:latin typeface="Tenorite"/>
                    <a:ea typeface="+mn-ea"/>
                    <a:cs typeface="+mn-cs"/>
                  </a:rPr>
                  <a:t> </a:t>
                </a:r>
                <a14:m>
                  <m:oMath xmlns:m="http://schemas.openxmlformats.org/officeDocument/2006/math">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sSub>
                          <m:sSubPr>
                            <m:ctrlPr>
                              <a:rPr kumimoji="0" lang="el-GR"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l-GR"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den>
                    </m:f>
                    <m:d>
                      <m:dPr>
                        <m:begChr m:val="["/>
                        <m:endChr m:val="]"/>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sSub>
                      <m:sSub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e>
                      <m:sub>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en-US" sz="3200" b="0" i="0" u="none" strike="noStrike" kern="0" cap="none" spc="0" normalizeH="0" baseline="0" noProof="0" dirty="0" smtClean="0">
                    <a:ln>
                      <a:noFill/>
                    </a:ln>
                    <a:solidFill>
                      <a:prstClr val="black"/>
                    </a:solidFill>
                    <a:effectLst/>
                    <a:uLnTx/>
                    <a:uFillTx/>
                    <a:latin typeface="Tenorite"/>
                    <a:ea typeface="+mn-ea"/>
                    <a:cs typeface="+mn-cs"/>
                  </a:rPr>
                  <a:t>= </a:t>
                </a:r>
                <a14:m>
                  <m:oMath xmlns:m="http://schemas.openxmlformats.org/officeDocument/2006/math">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den>
                    </m:f>
                  </m:oMath>
                </a14:m>
                <a:r>
                  <a:rPr kumimoji="0" lang="en-US" sz="3200" b="0" i="0" u="none" strike="noStrike" kern="0" cap="none" spc="0" normalizeH="0" baseline="0" noProof="0" dirty="0" smtClean="0">
                    <a:ln>
                      <a:noFill/>
                    </a:ln>
                    <a:solidFill>
                      <a:prstClr val="black"/>
                    </a:solidFill>
                    <a:effectLst/>
                    <a:uLnTx/>
                    <a:uFillTx/>
                    <a:latin typeface="Tenorite"/>
                    <a:ea typeface="+mn-ea"/>
                    <a:cs typeface="+mn-cs"/>
                  </a:rPr>
                  <a:t>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 </m:t>
                    </m:r>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m:t>
                                  </m:r>
                                </m:den>
                              </m:f>
                            </m:e>
                          </m:mr>
                        </m:m>
                      </m:e>
                    </m:d>
                  </m:oMath>
                </a14:m>
                <a:r>
                  <a:rPr kumimoji="0" lang="en-US" sz="3200" b="0" i="0" u="none" strike="noStrike" kern="0" cap="none" spc="0" normalizeH="0" baseline="0" noProof="0" dirty="0" smtClean="0">
                    <a:ln>
                      <a:noFill/>
                    </a:ln>
                    <a:solidFill>
                      <a:prstClr val="black"/>
                    </a:solidFill>
                    <a:effectLst/>
                    <a:uLnTx/>
                    <a:uFillTx/>
                    <a:latin typeface="Tenorite"/>
                    <a:ea typeface="+mn-ea"/>
                    <a:cs typeface="+mn-cs"/>
                  </a:rPr>
                  <a:t> =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mr>
                        </m:m>
                      </m:e>
                    </m:d>
                  </m:oMath>
                </a14:m>
                <a:endParaRPr kumimoji="0" lang="en-US" sz="3200" b="0" i="0" u="none" strike="noStrike" kern="0" cap="none" spc="0" normalizeH="0" baseline="0" noProof="0" dirty="0" smtClean="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prstClr val="black"/>
                  </a:solidFill>
                  <a:effectLst/>
                  <a:uLnTx/>
                  <a:uFillTx/>
                  <a:latin typeface="Tenorit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b>
                      <m:sSubPr>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3200" b="0" i="0" u="none" strike="noStrike" kern="0" cap="none" spc="0" normalizeH="0" baseline="0" noProof="0" dirty="0">
                    <a:ln>
                      <a:noFill/>
                    </a:ln>
                    <a:solidFill>
                      <a:prstClr val="black"/>
                    </a:solidFill>
                    <a:effectLst/>
                    <a:uLnTx/>
                    <a:uFillTx/>
                    <a:latin typeface="Tenorite"/>
                    <a:ea typeface="+mn-ea"/>
                    <a:cs typeface="+mn-cs"/>
                  </a:rPr>
                  <a:t> </a:t>
                </a:r>
                <a14:m>
                  <m:oMath xmlns:m="http://schemas.openxmlformats.org/officeDocument/2006/math">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sSub>
                          <m:sSubPr>
                            <m:ctrlPr>
                              <a:rPr kumimoji="0" lang="el-GR"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nor/>
                              </m:rPr>
                              <a:rPr kumimoji="0" lang="el-GR"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32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den>
                    </m:f>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sSub>
                      <m:sSub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m:rPr>
                            <m:sty m:val="p"/>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u</m:t>
                        </m:r>
                      </m:e>
                      <m:sub>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oMath>
                </a14:m>
                <a:r>
                  <a:rPr kumimoji="0" lang="en-US" sz="3200" b="0" i="0" u="none" strike="noStrike" kern="0" cap="none" spc="0" normalizeH="0" baseline="0" noProof="0" dirty="0">
                    <a:ln>
                      <a:noFill/>
                    </a:ln>
                    <a:solidFill>
                      <a:prstClr val="black"/>
                    </a:solidFill>
                    <a:effectLst/>
                    <a:uLnTx/>
                    <a:uFillTx/>
                    <a:latin typeface="Tenorite"/>
                    <a:ea typeface="+mn-ea"/>
                    <a:cs typeface="+mn-cs"/>
                  </a:rPr>
                  <a:t>= </a:t>
                </a:r>
                <a14:m>
                  <m:oMath xmlns:m="http://schemas.openxmlformats.org/officeDocument/2006/math">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den>
                    </m:f>
                  </m:oMath>
                </a14:m>
                <a:r>
                  <a:rPr kumimoji="0" lang="en-US" sz="3200" b="0" i="0" u="none" strike="noStrike" kern="0" cap="none" spc="0" normalizeH="0" baseline="0" noProof="0" dirty="0">
                    <a:ln>
                      <a:noFill/>
                    </a:ln>
                    <a:solidFill>
                      <a:prstClr val="black"/>
                    </a:solidFill>
                    <a:effectLst/>
                    <a:uLnTx/>
                    <a:uFillTx/>
                    <a:latin typeface="Tenorite"/>
                    <a:ea typeface="+mn-ea"/>
                    <a:cs typeface="+mn-cs"/>
                  </a:rPr>
                  <a:t>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r>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e>
                          </m:mr>
                        </m:m>
                      </m:e>
                    </m:d>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 </m:t>
                    </m:r>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den>
                              </m:f>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den>
                              </m:f>
                            </m:e>
                          </m:mr>
                        </m:m>
                      </m:e>
                    </m:d>
                  </m:oMath>
                </a14:m>
                <a:r>
                  <a:rPr kumimoji="0" lang="en-US" sz="3200" b="0" i="0" u="none" strike="noStrike" kern="0" cap="none" spc="0" normalizeH="0" baseline="0" noProof="0" dirty="0">
                    <a:ln>
                      <a:noFill/>
                    </a:ln>
                    <a:solidFill>
                      <a:prstClr val="black"/>
                    </a:solidFill>
                    <a:effectLst/>
                    <a:uLnTx/>
                    <a:uFillTx/>
                    <a:latin typeface="Tenorite"/>
                    <a:ea typeface="+mn-ea"/>
                    <a:cs typeface="+mn-cs"/>
                  </a:rPr>
                  <a:t> = </a:t>
                </a:r>
                <a14:m>
                  <m:oMath xmlns:m="http://schemas.openxmlformats.org/officeDocument/2006/math">
                    <m:d>
                      <m:dPr>
                        <m:begChr m:val="["/>
                        <m:endChr m:val="]"/>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den>
                              </m:f>
                            </m:e>
                          </m:mr>
                          <m:mr>
                            <m:e>
                              <m: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den>
                              </m:f>
                            </m:e>
                          </m:mr>
                        </m:m>
                      </m:e>
                    </m:d>
                  </m:oMath>
                </a14:m>
                <a:endParaRPr kumimoji="0" lang="en-US" sz="32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11" name="Rectangle 10"/>
              <p:cNvSpPr>
                <a:spLocks noRot="1" noChangeAspect="1" noMove="1" noResize="1" noEditPoints="1" noAdjustHandles="1" noChangeArrowheads="1" noChangeShapeType="1" noTextEdit="1"/>
              </p:cNvSpPr>
              <p:nvPr/>
            </p:nvSpPr>
            <p:spPr>
              <a:xfrm>
                <a:off x="2362200" y="3441065"/>
                <a:ext cx="13527405" cy="5785485"/>
              </a:xfrm>
              <a:prstGeom prst="rect">
                <a:avLst/>
              </a:prstGeom>
              <a:blipFill rotWithShape="1">
                <a:blip r:embed="rId2"/>
                <a:stretch>
                  <a:fillRect/>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45719"/>
          </a:xfrm>
          <a:prstGeom prst="rect">
            <a:avLst/>
          </a:prstGeom>
          <a:solidFill>
            <a:srgbClr val="272727"/>
          </a:solidFill>
        </p:spPr>
      </p:sp>
      <p:sp>
        <p:nvSpPr>
          <p:cNvPr id="7" name="TextBox 7"/>
          <p:cNvSpPr txBox="1"/>
          <p:nvPr/>
        </p:nvSpPr>
        <p:spPr>
          <a:xfrm>
            <a:off x="914400" y="784588"/>
            <a:ext cx="11615061"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12</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p:sp>
        <p:nvSpPr>
          <p:cNvPr id="10" name="Rectangle 9"/>
          <p:cNvSpPr/>
          <p:nvPr/>
        </p:nvSpPr>
        <p:spPr>
          <a:xfrm>
            <a:off x="822960" y="2357671"/>
            <a:ext cx="1677923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Tìm vecto trực giao với tất cả các vecto đã tìm được bằng cách tìm không gian rỗng (null space) của ma trận có hàng là vecto đã tìm được.</a:t>
            </a:r>
            <a:endParaRPr kumimoji="0" lang="vi-VN" sz="32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AlternateContent xmlns:mc="http://schemas.openxmlformats.org/markup-compatibility/2006">
        <mc:Choice xmlns:a14="http://schemas.microsoft.com/office/drawing/2010/main" Requires="a14">
          <p:sp>
            <p:nvSpPr>
              <p:cNvPr id="2" name="Rectangle 1"/>
              <p:cNvSpPr/>
              <p:nvPr/>
            </p:nvSpPr>
            <p:spPr>
              <a:xfrm>
                <a:off x="8915400" y="3238810"/>
                <a:ext cx="3665234" cy="152984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d>
                      <m:dPr>
                        <m:begChr m:val="["/>
                        <m:endChr m:val="]"/>
                        <m:ctrlP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m:t>
                                  </m:r>
                                </m:den>
                              </m:f>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2</m:t>
                                  </m:r>
                                </m:den>
                              </m:f>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6</m:t>
                                  </m:r>
                                </m:den>
                              </m:f>
                            </m:e>
                          </m:mr>
                          <m:mr>
                            <m:e>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0</m:t>
                              </m:r>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mr>
                        </m:m>
                      </m:e>
                    </m:d>
                  </m:oMath>
                </a14:m>
                <a:r>
                  <a:rPr kumimoji="0" lang="en-US" sz="2800" b="0" i="0" u="none" strike="noStrike" kern="0" cap="none" spc="0" normalizeH="0" baseline="0" noProof="0" dirty="0" smtClean="0">
                    <a:ln>
                      <a:noFill/>
                    </a:ln>
                    <a:solidFill>
                      <a:prstClr val="black"/>
                    </a:solidFill>
                    <a:effectLst/>
                    <a:uLnTx/>
                    <a:uFillTx/>
                    <a:latin typeface="Tenorite"/>
                    <a:ea typeface="+mn-ea"/>
                    <a:cs typeface="+mn-cs"/>
                  </a:rPr>
                  <a:t> = </a:t>
                </a:r>
                <a14:m>
                  <m:oMath xmlns:m="http://schemas.openxmlformats.org/officeDocument/2006/math">
                    <m:d>
                      <m:dPr>
                        <m:begChr m:val="["/>
                        <m:endChr m:val="]"/>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e>
                          </m:mr>
                          <m:mr>
                            <m:e>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
                                <a:rPr kumimoji="0" lang="en-US" sz="28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oMath>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2" name="Rectangle 1"/>
              <p:cNvSpPr>
                <a:spLocks noRot="1" noChangeAspect="1" noMove="1" noResize="1" noEditPoints="1" noAdjustHandles="1" noChangeArrowheads="1" noChangeShapeType="1" noTextEdit="1"/>
              </p:cNvSpPr>
              <p:nvPr/>
            </p:nvSpPr>
            <p:spPr>
              <a:xfrm>
                <a:off x="8915400" y="3238810"/>
                <a:ext cx="3665234" cy="1529842"/>
              </a:xfrm>
              <a:prstGeom prst="rect">
                <a:avLst/>
              </a:prstGeom>
              <a:blipFill rotWithShape="1">
                <a:blip r:embed="rId1"/>
                <a:stretch>
                  <a:fillRect t="-20" r="-7640" b="2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 name="Rectangle 2"/>
              <p:cNvSpPr/>
              <p:nvPr/>
            </p:nvSpPr>
            <p:spPr>
              <a:xfrm>
                <a:off x="822960" y="5524500"/>
                <a:ext cx="878475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Chuẩn</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hóa</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vecto</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vừa</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tìm</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được</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ta </a:t>
                </a:r>
                <a:r>
                  <a:rPr kumimoji="0" lang="en-US" sz="2800" b="0" i="0" u="none" strike="noStrike" kern="0" cap="none" spc="0" normalizeH="0" baseline="0" noProof="0" dirty="0" err="1" smtClean="0">
                    <a:ln>
                      <a:noFill/>
                    </a:ln>
                    <a:solidFill>
                      <a:prstClr val="black"/>
                    </a:solidFill>
                    <a:effectLst/>
                    <a:uLnTx/>
                    <a:uFillTx/>
                    <a:latin typeface="Cambria Math" panose="02040503050406030204" pitchFamily="18" charset="0"/>
                    <a:ea typeface="Cambria Math" panose="02040503050406030204" pitchFamily="18" charset="0"/>
                    <a:cs typeface="+mn-cs"/>
                  </a:rPr>
                  <a:t>được</a:t>
                </a:r>
                <a:r>
                  <a:rPr kumimoji="0" lang="en-US" sz="2800" b="0" i="0"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sz="3600" b="0"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3</m:t>
                        </m:r>
                        <m:r>
                          <a:rPr kumimoji="0" lang="en-US" sz="3600" b="0"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sub>
                    </m:sSub>
                  </m:oMath>
                </a14:m>
                <a:endParaRPr kumimoji="0" lang="en-US" sz="3600" b="0" i="0" u="none" strike="noStrike" kern="0" cap="none" spc="0" normalizeH="0" baseline="0" noProof="0" dirty="0" smtClean="0">
                  <a:ln>
                    <a:noFill/>
                  </a:ln>
                  <a:solidFill>
                    <a:sysClr val="windowText" lastClr="000000"/>
                  </a:solidFill>
                  <a:effectLst/>
                  <a:uLnTx/>
                  <a:uFillTx/>
                  <a:latin typeface="Cambria Math" panose="02040503050406030204" pitchFamily="18" charset="0"/>
                  <a:ea typeface="Cambria Math" panose="02040503050406030204" pitchFamily="18" charset="0"/>
                  <a:cs typeface="+mn-cs"/>
                </a:endParaRPr>
              </a:p>
            </p:txBody>
          </p:sp>
        </mc:Choice>
        <mc:Fallback>
          <p:sp>
            <p:nvSpPr>
              <p:cNvPr id="3" name="Rectangle 2"/>
              <p:cNvSpPr>
                <a:spLocks noRot="1" noChangeAspect="1" noMove="1" noResize="1" noEditPoints="1" noAdjustHandles="1" noChangeArrowheads="1" noChangeShapeType="1" noTextEdit="1"/>
              </p:cNvSpPr>
              <p:nvPr/>
            </p:nvSpPr>
            <p:spPr>
              <a:xfrm>
                <a:off x="822960" y="5524500"/>
                <a:ext cx="8784756" cy="646331"/>
              </a:xfrm>
              <a:prstGeom prst="rect">
                <a:avLst/>
              </a:prstGeom>
              <a:blipFill rotWithShape="1">
                <a:blip r:embed="rId2"/>
                <a:stretch>
                  <a:fillRect r="2" b="83"/>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8991600" y="4830882"/>
                <a:ext cx="868186" cy="23571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1"/>
                                    <m:mcJc m:val="center"/>
                                  </m:mcPr>
                                </m:mc>
                              </m:mcs>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4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
                        </m:e>
                      </m:d>
                    </m:oMath>
                  </m:oMathPara>
                </a14:m>
                <a:endParaRPr kumimoji="0" lang="en-US" sz="24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5" name="Rectangle 4"/>
              <p:cNvSpPr>
                <a:spLocks noRot="1" noChangeAspect="1" noMove="1" noResize="1" noEditPoints="1" noAdjustHandles="1" noChangeArrowheads="1" noChangeShapeType="1" noTextEdit="1"/>
              </p:cNvSpPr>
              <p:nvPr/>
            </p:nvSpPr>
            <p:spPr>
              <a:xfrm>
                <a:off x="8991600" y="4830882"/>
                <a:ext cx="868186" cy="2357120"/>
              </a:xfrm>
              <a:prstGeom prst="rect">
                <a:avLst/>
              </a:prstGeom>
              <a:blipFill rotWithShape="1">
                <a:blip r:embed="rId3"/>
                <a:stretch>
                  <a:fillRect t="-19" r="-8102" b="-35"/>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1197444" y="7819839"/>
                <a:ext cx="4035144"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sz="32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32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𝑉</m:t>
                    </m:r>
                  </m:oMath>
                </a14:m>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 {</a:t>
                </a:r>
                <a14:m>
                  <m:oMath xmlns:m="http://schemas.openxmlformats.org/officeDocument/2006/math">
                    <m:sSub>
                      <m:sSub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 </a:t>
                </a:r>
                <a14:m>
                  <m:oMath xmlns:m="http://schemas.openxmlformats.org/officeDocument/2006/math">
                    <m:sSub>
                      <m:sSub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32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ʋ</m:t>
                        </m:r>
                      </m:e>
                      <m:sub>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3</m:t>
                        </m:r>
                      </m:sub>
                    </m:sSub>
                    <m:r>
                      <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3200" b="0" i="0"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endParaRPr kumimoji="0" lang="en-US" sz="32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p:sp>
            <p:nvSpPr>
              <p:cNvPr id="6" name="Rectangle 5"/>
              <p:cNvSpPr>
                <a:spLocks noRot="1" noChangeAspect="1" noMove="1" noResize="1" noEditPoints="1" noAdjustHandles="1" noChangeArrowheads="1" noChangeShapeType="1" noTextEdit="1"/>
              </p:cNvSpPr>
              <p:nvPr/>
            </p:nvSpPr>
            <p:spPr>
              <a:xfrm>
                <a:off x="1197444" y="7819839"/>
                <a:ext cx="4035144" cy="584775"/>
              </a:xfrm>
              <a:prstGeom prst="rect">
                <a:avLst/>
              </a:prstGeom>
              <a:blipFill rotWithShape="1">
                <a:blip r:embed="rId4"/>
                <a:stretch>
                  <a:fillRect l="-12" t="-77" r="-19619" b="6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8686800" y="7250723"/>
                <a:ext cx="2809295" cy="22787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0" cap="none" spc="0" normalizeH="0" baseline="0" noProof="0" dirty="0" smtClean="0">
                    <a:ln>
                      <a:noFill/>
                    </a:ln>
                    <a:solidFill>
                      <a:prstClr val="black"/>
                    </a:solidFill>
                    <a:effectLst/>
                    <a:uLnTx/>
                    <a:uFillTx/>
                    <a:latin typeface="Tenorite"/>
                    <a:ea typeface="+mn-ea"/>
                    <a:cs typeface="+mn-cs"/>
                  </a:rPr>
                  <a:t>  </a:t>
                </a:r>
                <a14:m>
                  <m:oMath xmlns:m="http://schemas.openxmlformats.org/officeDocument/2006/math">
                    <m:d>
                      <m:dPr>
                        <m:begChr m:val="["/>
                        <m:endChr m:val="]"/>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e>
                              <m: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e>
                              <m: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800" b="0" i="0"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
                      </m:e>
                    </m:d>
                  </m:oMath>
                </a14:m>
                <a:endParaRPr kumimoji="0" lang="en-US" sz="2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8" name="Rectangle 7"/>
              <p:cNvSpPr>
                <a:spLocks noRot="1" noChangeAspect="1" noMove="1" noResize="1" noEditPoints="1" noAdjustHandles="1" noChangeArrowheads="1" noChangeShapeType="1" noTextEdit="1"/>
              </p:cNvSpPr>
              <p:nvPr/>
            </p:nvSpPr>
            <p:spPr>
              <a:xfrm>
                <a:off x="8686800" y="7250723"/>
                <a:ext cx="2809295" cy="2278701"/>
              </a:xfrm>
              <a:prstGeom prst="rect">
                <a:avLst/>
              </a:prstGeom>
              <a:blipFill rotWithShape="1">
                <a:blip r:embed="rId5"/>
                <a:stretch>
                  <a:fillRect t="-13" r="-9130" b="-586"/>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45719"/>
          </a:xfrm>
          <a:prstGeom prst="rect">
            <a:avLst/>
          </a:prstGeom>
          <a:solidFill>
            <a:srgbClr val="272727"/>
          </a:solidFill>
        </p:spPr>
      </p:sp>
      <p:sp>
        <p:nvSpPr>
          <p:cNvPr id="7" name="TextBox 7"/>
          <p:cNvSpPr txBox="1"/>
          <p:nvPr/>
        </p:nvSpPr>
        <p:spPr>
          <a:xfrm>
            <a:off x="914400" y="784588"/>
            <a:ext cx="11615061"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13</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10" name="Rectangle 9"/>
              <p:cNvSpPr/>
              <p:nvPr/>
            </p:nvSpPr>
            <p:spPr>
              <a:xfrm>
                <a:off x="822960" y="2357671"/>
                <a:ext cx="16779239" cy="5936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sz="3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𝑨</m:t>
                    </m:r>
                  </m:oMath>
                </a14:m>
                <a:r>
                  <a:rPr kumimoji="0" lang="en-US" sz="3200" b="1" i="0" u="none" strike="noStrike" kern="1200" cap="none" spc="0" normalizeH="0" baseline="0" noProof="0" dirty="0">
                    <a:ln>
                      <a:noFill/>
                    </a:ln>
                    <a:solidFill>
                      <a:prstClr val="black"/>
                    </a:solidFill>
                    <a:effectLst/>
                    <a:uLnTx/>
                    <a:uFillTx/>
                    <a:latin typeface="Tenorite"/>
                    <a:ea typeface="+mn-ea"/>
                    <a:cs typeface="+mn-cs"/>
                  </a:rPr>
                  <a:t> =</a:t>
                </a:r>
                <a:r>
                  <a:rPr kumimoji="0" lang="en-US" sz="3200" b="1" i="1" u="none" strike="noStrike" kern="1200" cap="none" spc="0" normalizeH="0" baseline="0" noProof="0" dirty="0">
                    <a:ln>
                      <a:noFill/>
                    </a:ln>
                    <a:solidFill>
                      <a:prstClr val="black"/>
                    </a:solidFill>
                    <a:effectLst/>
                    <a:uLnTx/>
                    <a:uFillTx/>
                    <a:latin typeface="Tenorite"/>
                    <a:ea typeface="+mn-ea"/>
                    <a:cs typeface="+mn-cs"/>
                  </a:rPr>
                  <a:t>U</a:t>
                </a:r>
                <a14:m>
                  <m:oMath xmlns:m="http://schemas.openxmlformats.org/officeDocument/2006/math">
                    <m:r>
                      <m:rPr>
                        <m:nor/>
                      </m:rPr>
                      <a:rPr kumimoji="0" lang="el-GR" sz="3200" b="1" i="0" u="none" strike="noStrike" kern="1200" cap="none" spc="0" normalizeH="0" baseline="0" noProof="0" dirty="0">
                        <a:ln>
                          <a:noFill/>
                        </a:ln>
                        <a:solidFill>
                          <a:prstClr val="black"/>
                        </a:solidFill>
                        <a:effectLst/>
                        <a:uLnTx/>
                        <a:uFillTx/>
                        <a:latin typeface="Calibri"/>
                        <a:ea typeface="+mn-ea"/>
                        <a:cs typeface="+mn-cs"/>
                      </a:rPr>
                      <m:t>Σ</m:t>
                    </m:r>
                    <m:sSup>
                      <m:sSupPr>
                        <m:ctrlPr>
                          <a:rPr kumimoji="0" lang="el-GR" sz="32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32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𝑽</m:t>
                        </m:r>
                      </m:e>
                      <m:sup>
                        <m:r>
                          <a:rPr kumimoji="0" lang="en-US" sz="32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𝑻</m:t>
                        </m:r>
                      </m:sup>
                    </m:sSup>
                  </m:oMath>
                </a14:m>
                <a:endParaRPr kumimoji="0" lang="vi-VN" sz="3200" b="1" i="0"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mc:Choice>
        <mc:Fallback>
          <p:sp>
            <p:nvSpPr>
              <p:cNvPr id="10" name="Rectangle 9"/>
              <p:cNvSpPr>
                <a:spLocks noRot="1" noChangeAspect="1" noMove="1" noResize="1" noEditPoints="1" noAdjustHandles="1" noChangeArrowheads="1" noChangeShapeType="1" noTextEdit="1"/>
              </p:cNvSpPr>
              <p:nvPr/>
            </p:nvSpPr>
            <p:spPr>
              <a:xfrm>
                <a:off x="822960" y="2357671"/>
                <a:ext cx="16779239" cy="593624"/>
              </a:xfrm>
              <a:prstGeom prst="rect">
                <a:avLst/>
              </a:prstGeom>
              <a:blipFill rotWithShape="1">
                <a:blip r:embed="rId1"/>
                <a:stretch>
                  <a:fillRect t="-93" r="4" b="-2919"/>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9" name="Rectangle 8"/>
              <p:cNvSpPr/>
              <p:nvPr/>
            </p:nvSpPr>
            <p:spPr>
              <a:xfrm>
                <a:off x="2773680" y="3251238"/>
                <a:ext cx="3449662" cy="259526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0" cap="none" spc="0" normalizeH="0" baseline="0" noProof="0" dirty="0" smtClean="0">
                    <a:ln>
                      <a:noFill/>
                    </a:ln>
                    <a:solidFill>
                      <a:prstClr val="black"/>
                    </a:solidFill>
                    <a:effectLst/>
                    <a:uLnTx/>
                    <a:uFillTx/>
                    <a:latin typeface="Calibri"/>
                    <a:ea typeface="+mn-ea"/>
                    <a:cs typeface="+mn-cs"/>
                  </a:rPr>
                  <a:t>= </a:t>
                </a:r>
                <a14:m>
                  <m:oMath xmlns:m="http://schemas.openxmlformats.org/officeDocument/2006/math">
                    <m:d>
                      <m:dPr>
                        <m:begChr m:val="["/>
                        <m:endChr m:val="]"/>
                        <m:ctrlPr>
                          <a:rPr kumimoji="0" lang="en-US" sz="3200" b="0" i="1" u="none" strike="noStrike" kern="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0</m:t>
                              </m:r>
                            </m:e>
                          </m:mr>
                          <m:mr>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3200" b="0" i="1" u="none" strike="noStrike" kern="0" cap="none" spc="0" normalizeH="0" baseline="0" noProof="0">
                                      <a:ln>
                                        <a:noFill/>
                                      </a:ln>
                                      <a:solidFill>
                                        <a:prstClr val="black"/>
                                      </a:solidFill>
                                      <a:effectLst/>
                                      <a:uLnTx/>
                                      <a:uFillTx/>
                                      <a:latin typeface="Cambria Math" panose="02040503050406030204" pitchFamily="18" charset="0"/>
                                      <a:ea typeface="+mn-ea"/>
                                      <a:cs typeface="+mn-cs"/>
                                    </a:rPr>
                                    <m:t>2</m:t>
                                  </m:r>
                                </m:den>
                              </m:f>
                            </m:e>
                          </m:mr>
                        </m:m>
                      </m:e>
                    </m:d>
                  </m:oMath>
                </a14:m>
                <a:endParaRPr kumimoji="0" lang="en-US" sz="1800" b="0" i="0" u="none" strike="noStrike" kern="0" cap="none" spc="0" normalizeH="0" baseline="0" noProof="0" dirty="0" smtClean="0">
                  <a:ln>
                    <a:noFill/>
                  </a:ln>
                  <a:solidFill>
                    <a:sysClr val="windowText" lastClr="000000"/>
                  </a:solidFill>
                  <a:effectLst/>
                  <a:uLnTx/>
                  <a:uFillTx/>
                  <a:latin typeface="Calibri"/>
                  <a:ea typeface="+mn-ea"/>
                  <a:cs typeface="+mn-cs"/>
                </a:endParaRPr>
              </a:p>
            </p:txBody>
          </p:sp>
        </mc:Choice>
        <mc:Fallback>
          <p:sp>
            <p:nvSpPr>
              <p:cNvPr id="9" name="Rectangle 8"/>
              <p:cNvSpPr>
                <a:spLocks noRot="1" noChangeAspect="1" noMove="1" noResize="1" noEditPoints="1" noAdjustHandles="1" noChangeArrowheads="1" noChangeShapeType="1" noTextEdit="1"/>
              </p:cNvSpPr>
              <p:nvPr/>
            </p:nvSpPr>
            <p:spPr>
              <a:xfrm>
                <a:off x="2773680" y="3251238"/>
                <a:ext cx="3449662" cy="2595262"/>
              </a:xfrm>
              <a:prstGeom prst="rect">
                <a:avLst/>
              </a:prstGeom>
              <a:blipFill rotWithShape="1">
                <a:blip r:embed="rId2"/>
                <a:stretch>
                  <a:fillRect t="-1" r="-8071" b="-1148"/>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6439993" y="3720116"/>
                <a:ext cx="2882969" cy="16575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
                        </m:e>
                      </m: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11" name="Rectangle 10"/>
              <p:cNvSpPr>
                <a:spLocks noRot="1" noChangeAspect="1" noMove="1" noResize="1" noEditPoints="1" noAdjustHandles="1" noChangeArrowheads="1" noChangeShapeType="1" noTextEdit="1"/>
              </p:cNvSpPr>
              <p:nvPr/>
            </p:nvSpPr>
            <p:spPr>
              <a:xfrm>
                <a:off x="6439993" y="3720116"/>
                <a:ext cx="2882969" cy="1657505"/>
              </a:xfrm>
              <a:prstGeom prst="rect">
                <a:avLst/>
              </a:prstGeom>
              <a:blipFill rotWithShape="1">
                <a:blip r:embed="rId3"/>
                <a:stretch>
                  <a:fillRect l="-16" t="-17" r="-4057" b="2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9322962" y="3202647"/>
                <a:ext cx="3630930" cy="28130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sSup>
                      <m:sSupPr>
                        <m:ctrlPr>
                          <a:rPr kumimoji="0" lang="en-US" sz="3200" b="0" i="1" u="none" strike="noStrike" kern="1200" cap="none" spc="0" normalizeH="0" baseline="0" noProof="0">
                            <a:ln>
                              <a:noFill/>
                            </a:ln>
                            <a:solidFill>
                              <a:prstClr val="black"/>
                            </a:solidFill>
                            <a:effectLst/>
                            <a:uLnTx/>
                            <a:uFillTx/>
                            <a:latin typeface="DejaVu Math TeX Gyre" panose="02000503000000000000" charset="0"/>
                            <a:ea typeface="+mn-ea"/>
                            <a:cs typeface="DejaVu Math TeX Gyre" panose="02000503000000000000" charset="0"/>
                          </a:rPr>
                        </m:ctrlPr>
                      </m:sSupPr>
                      <m:e>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den>
                                  </m:f>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mr>
                              <m:mr>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ad>
                                        <m:radPr>
                                          <m:degHide m:val="on"/>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m:t>
                                          </m:r>
                                        </m:e>
                                      </m:rad>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den>
                                  </m:f>
                                </m:e>
                                <m:e>
                                  <m:f>
                                    <m:fPr>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3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e>
                              </m:mr>
                            </m:m>
                          </m:e>
                        </m:d>
                      </m:e>
                      <m:sup>
                        <m:r>
                          <a:rPr kumimoji="0" lang="en-US" sz="3200" b="0" i="1" u="none" strike="noStrike" kern="1200" cap="none" spc="0" normalizeH="0" baseline="0" noProof="0">
                            <a:ln>
                              <a:noFill/>
                            </a:ln>
                            <a:solidFill>
                              <a:prstClr val="black"/>
                            </a:solidFill>
                            <a:effectLst/>
                            <a:uLnTx/>
                            <a:uFillTx/>
                            <a:latin typeface="DejaVu Math TeX Gyre" panose="02000503000000000000" charset="0"/>
                            <a:ea typeface="+mn-ea"/>
                            <a:cs typeface="DejaVu Math TeX Gyre" panose="02000503000000000000" charset="0"/>
                          </a:rPr>
                          <m:t>𝑇</m:t>
                        </m:r>
                      </m:sup>
                    </m:sSup>
                  </m:oMath>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12" name="Rectangle 11"/>
              <p:cNvSpPr>
                <a:spLocks noRot="1" noChangeAspect="1" noMove="1" noResize="1" noEditPoints="1" noAdjustHandles="1" noChangeArrowheads="1" noChangeShapeType="1" noTextEdit="1"/>
              </p:cNvSpPr>
              <p:nvPr/>
            </p:nvSpPr>
            <p:spPr>
              <a:xfrm>
                <a:off x="9322962" y="3202647"/>
                <a:ext cx="3630930" cy="2813050"/>
              </a:xfrm>
              <a:prstGeom prst="rect">
                <a:avLst/>
              </a:prstGeom>
              <a:blipFill rotWithShape="1">
                <a:blip r:embed="rId4"/>
                <a:stretch>
                  <a:fillRect l="-15" t="-12" r="15" b="12"/>
                </a:stretch>
              </a:blipFill>
            </p:spPr>
            <p:txBody>
              <a:bodyPr/>
              <a:lstStyle/>
              <a:p>
                <a:r>
                  <a:rPr lang="en-US" altLang="en-US">
                    <a:noFill/>
                  </a:rPr>
                  <a:t> </a:t>
                </a:r>
              </a:p>
            </p:txBody>
          </p:sp>
        </mc:Fallback>
      </mc:AlternateContent>
      <p:sp>
        <p:nvSpPr>
          <p:cNvPr id="21" name="TextBox 20"/>
          <p:cNvSpPr txBox="1"/>
          <p:nvPr/>
        </p:nvSpPr>
        <p:spPr>
          <a:xfrm>
            <a:off x="3955366" y="6633654"/>
            <a:ext cx="7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  U</a:t>
            </a:r>
            <a:endParaRPr kumimoji="0" lang="en-US" sz="36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2" name="TextBox 21"/>
          <p:cNvSpPr txBox="1"/>
          <p:nvPr/>
        </p:nvSpPr>
        <p:spPr>
          <a:xfrm>
            <a:off x="7686367" y="6633653"/>
            <a:ext cx="7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alibri"/>
                <a:ea typeface="+mn-ea"/>
                <a:cs typeface="+mn-cs"/>
              </a:rPr>
              <a:t> </a:t>
            </a:r>
            <a:r>
              <a:rPr kumimoji="0" lang="el-GR" sz="3600" b="0" i="0" u="none" strike="noStrike" kern="1200" cap="none" spc="0" normalizeH="0" baseline="0" noProof="0" dirty="0" smtClean="0">
                <a:ln>
                  <a:noFill/>
                </a:ln>
                <a:solidFill>
                  <a:prstClr val="black"/>
                </a:solidFill>
                <a:effectLst/>
                <a:uLnTx/>
                <a:uFillTx/>
                <a:latin typeface="Calibri"/>
                <a:ea typeface="+mn-ea"/>
                <a:cs typeface="+mn-cs"/>
              </a:rPr>
              <a:t>Σ</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p:cNvSpPr txBox="1"/>
          <p:nvPr/>
        </p:nvSpPr>
        <p:spPr>
          <a:xfrm>
            <a:off x="10810566" y="6633653"/>
            <a:ext cx="78166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a:ln>
                  <a:noFill/>
                </a:ln>
                <a:solidFill>
                  <a:prstClr val="black"/>
                </a:solidFill>
                <a:effectLst/>
                <a:uLnTx/>
                <a:uFillTx/>
                <a:latin typeface="Calibri"/>
                <a:ea typeface="+mn-ea"/>
                <a:cs typeface="+mn-cs"/>
              </a:rPr>
              <a:t>V</a:t>
            </a:r>
            <a:r>
              <a:rPr kumimoji="0" lang="en-US" sz="3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a:t>ᵀ</a:t>
            </a:r>
            <a:endParaRPr kumimoji="0" lang="en-US" sz="36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p:txBody>
      </p:sp>
      <p:sp>
        <p:nvSpPr>
          <p:cNvPr id="24" name="Right Brace 23"/>
          <p:cNvSpPr/>
          <p:nvPr/>
        </p:nvSpPr>
        <p:spPr>
          <a:xfrm rot="5400000">
            <a:off x="10896463" y="6280870"/>
            <a:ext cx="306925" cy="302946"/>
          </a:xfrm>
          <a:prstGeom prst="rightBrace">
            <a:avLst>
              <a:gd name="adj1" fmla="val 8333"/>
              <a:gd name="adj2" fmla="val 5643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5" name="Right Brace 24"/>
          <p:cNvSpPr/>
          <p:nvPr/>
        </p:nvSpPr>
        <p:spPr>
          <a:xfrm rot="5400000">
            <a:off x="7828283" y="6375235"/>
            <a:ext cx="271687" cy="226145"/>
          </a:xfrm>
          <a:prstGeom prst="rightBrace">
            <a:avLst>
              <a:gd name="adj1" fmla="val 8333"/>
              <a:gd name="adj2" fmla="val 5643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6" name="Right Brace 25"/>
          <p:cNvSpPr/>
          <p:nvPr/>
        </p:nvSpPr>
        <p:spPr>
          <a:xfrm rot="5400000">
            <a:off x="4360551" y="6317716"/>
            <a:ext cx="233341" cy="226145"/>
          </a:xfrm>
          <a:prstGeom prst="rightBrace">
            <a:avLst>
              <a:gd name="adj1" fmla="val 8333"/>
              <a:gd name="adj2" fmla="val 56432"/>
            </a:avLst>
          </a:prstGeom>
        </p:spPr>
        <p:style>
          <a:lnRef idx="3">
            <a:schemeClr val="dk1"/>
          </a:lnRef>
          <a:fillRef idx="0">
            <a:schemeClr val="dk1"/>
          </a:fillRef>
          <a:effectRef idx="2">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0"/>
                                        <p:tgtEl>
                                          <p:spTgt spid="23"/>
                                        </p:tgtEl>
                                      </p:cBhvr>
                                    </p:animEffect>
                                    <p:anim calcmode="lin" valueType="num">
                                      <p:cBhvr>
                                        <p:cTn id="52" dur="1000" fill="hold"/>
                                        <p:tgtEl>
                                          <p:spTgt spid="23"/>
                                        </p:tgtEl>
                                        <p:attrNameLst>
                                          <p:attrName>ppt_x</p:attrName>
                                        </p:attrNameLst>
                                      </p:cBhvr>
                                      <p:tavLst>
                                        <p:tav tm="0">
                                          <p:val>
                                            <p:strVal val="#ppt_x"/>
                                          </p:val>
                                        </p:tav>
                                        <p:tav tm="100000">
                                          <p:val>
                                            <p:strVal val="#ppt_x"/>
                                          </p:val>
                                        </p:tav>
                                      </p:tavLst>
                                    </p:anim>
                                    <p:anim calcmode="lin" valueType="num">
                                      <p:cBhvr>
                                        <p:cTn id="5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21" grpId="0"/>
      <p:bldP spid="22" grpId="0"/>
      <p:bldP spid="23" grpId="0"/>
      <p:bldP spid="24" grpId="0" bldLvl="0" animBg="1"/>
      <p:bldP spid="25" grpId="0" bldLvl="0" animBg="1"/>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SVD</a:t>
            </a:r>
            <a:endParaRPr lang="en-US" dirty="0"/>
          </a:p>
        </p:txBody>
      </p:sp>
      <p:sp>
        <p:nvSpPr>
          <p:cNvPr id="4" name="Footer Placeholder 3"/>
          <p:cNvSpPr>
            <a:spLocks noGrp="1"/>
          </p:cNvSpPr>
          <p:nvPr>
            <p:ph type="ftr" sz="quarter" idx="11"/>
          </p:nvPr>
        </p:nvSpPr>
        <p:spPr/>
        <p:txBody>
          <a:body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6" name="Chart Placeholder 5"/>
          <p:cNvPicPr>
            <a:picLocks noGrp="1" noChangeAspect="1"/>
          </p:cNvPicPr>
          <p:nvPr>
            <p:ph type="chart" sz="quarter" idx="13"/>
          </p:nvPr>
        </p:nvPicPr>
        <p:blipFill>
          <a:blip r:embed="rId1"/>
          <a:stretch>
            <a:fillRect/>
          </a:stretch>
        </p:blipFill>
        <p:spPr>
          <a:xfrm>
            <a:off x="1066800" y="2019300"/>
            <a:ext cx="15773400" cy="3314700"/>
          </a:xfrm>
          <a:prstGeom prst="rect">
            <a:avLst/>
          </a:prstGeom>
        </p:spPr>
      </p:pic>
      <p:pic>
        <p:nvPicPr>
          <p:cNvPr id="3" name="Picture 2"/>
          <p:cNvPicPr>
            <a:picLocks noChangeAspect="1"/>
          </p:cNvPicPr>
          <p:nvPr/>
        </p:nvPicPr>
        <p:blipFill>
          <a:blip r:embed="rId2"/>
          <a:stretch>
            <a:fillRect/>
          </a:stretch>
        </p:blipFill>
        <p:spPr>
          <a:xfrm>
            <a:off x="2362200" y="5753100"/>
            <a:ext cx="13044170" cy="3517900"/>
          </a:xfrm>
          <a:prstGeom prst="rect">
            <a:avLst/>
          </a:prstGeom>
        </p:spPr>
      </p:pic>
      <p:sp>
        <p:nvSpPr>
          <p:cNvPr id="19" name="TextBox 19"/>
          <p:cNvSpPr txBox="1"/>
          <p:nvPr/>
        </p:nvSpPr>
        <p:spPr>
          <a:xfrm>
            <a:off x="16458994" y="86677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14</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Decomposition</a:t>
            </a:r>
            <a:endParaRPr lang="en-US"/>
          </a:p>
        </p:txBody>
      </p:sp>
      <p:sp>
        <p:nvSpPr>
          <p:cNvPr id="4" name="Footer Placeholder 3"/>
          <p:cNvSpPr>
            <a:spLocks noGrp="1"/>
          </p:cNvSpPr>
          <p:nvPr>
            <p:ph type="ftr" sz="quarter" idx="11"/>
          </p:nvPr>
        </p:nvSpPr>
        <p:spPr/>
        <p:txBody>
          <a:body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6" name="Chart Placeholder 5"/>
          <p:cNvPicPr>
            <a:picLocks noGrp="1" noChangeAspect="1"/>
          </p:cNvPicPr>
          <p:nvPr>
            <p:ph type="chart" sz="quarter" idx="13"/>
          </p:nvPr>
        </p:nvPicPr>
        <p:blipFill>
          <a:blip r:embed="rId1"/>
          <a:stretch>
            <a:fillRect/>
          </a:stretch>
        </p:blipFill>
        <p:spPr>
          <a:xfrm>
            <a:off x="2966085" y="2689860"/>
            <a:ext cx="12355830" cy="6463665"/>
          </a:xfrm>
          <a:prstGeom prst="rect">
            <a:avLst/>
          </a:prstGeom>
        </p:spPr>
      </p:pic>
      <p:sp>
        <p:nvSpPr>
          <p:cNvPr id="19" name="TextBox 19"/>
          <p:cNvSpPr txBox="1"/>
          <p:nvPr/>
        </p:nvSpPr>
        <p:spPr>
          <a:xfrm>
            <a:off x="16458994" y="86677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15</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Footer Placeholder 3"/>
          <p:cNvSpPr>
            <a:spLocks noGrp="1"/>
          </p:cNvSpPr>
          <p:nvPr>
            <p:ph type="ftr" sz="quarter" idx="11"/>
          </p:nvPr>
        </p:nvSpPr>
        <p:spPr/>
        <p:txBody>
          <a:bodyPr/>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smtClean="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Title 1"/>
          <p:cNvSpPr>
            <a:spLocks noGrp="1"/>
          </p:cNvSpPr>
          <p:nvPr/>
        </p:nvSpPr>
        <p:spPr>
          <a:xfrm>
            <a:off x="838200" y="365125"/>
            <a:ext cx="16969740" cy="195008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Decomposition</a:t>
            </a:r>
            <a:endParaRPr lang="en-US" dirty="0">
              <a:latin typeface="Times New Roman" panose="02020603050405020304" pitchFamily="18" charset="0"/>
              <a:cs typeface="Times New Roman" panose="02020603050405020304" pitchFamily="18" charset="0"/>
            </a:endParaRPr>
          </a:p>
        </p:txBody>
      </p:sp>
      <p:pic>
        <p:nvPicPr>
          <p:cNvPr id="8" name="Chart Placeholder 5"/>
          <p:cNvPicPr>
            <a:picLocks noGrp="1" noChangeAspect="1"/>
          </p:cNvPicPr>
          <p:nvPr/>
        </p:nvPicPr>
        <p:blipFill>
          <a:blip r:embed="rId1"/>
          <a:stretch>
            <a:fillRect/>
          </a:stretch>
        </p:blipFill>
        <p:spPr>
          <a:xfrm>
            <a:off x="297180" y="2628900"/>
            <a:ext cx="11132820" cy="5824855"/>
          </a:xfrm>
          <a:prstGeom prst="rect">
            <a:avLst/>
          </a:prstGeom>
        </p:spPr>
      </p:pic>
      <mc:AlternateContent xmlns:mc="http://schemas.openxmlformats.org/markup-compatibility/2006">
        <mc:Choice xmlns:a14="http://schemas.microsoft.com/office/drawing/2010/main" Requires="a14">
          <p:sp>
            <p:nvSpPr>
              <p:cNvPr id="9" name="Text Box 8"/>
              <p:cNvSpPr txBox="1"/>
              <p:nvPr/>
            </p:nvSpPr>
            <p:spPr>
              <a:xfrm>
                <a:off x="11430000" y="4305300"/>
                <a:ext cx="6726555" cy="1660525"/>
              </a:xfrm>
              <a:prstGeom prst="rect">
                <a:avLst/>
              </a:prstGeom>
              <a:noFill/>
            </p:spPr>
            <p:txBody>
              <a:bodyPr wrap="square" rtlCol="0">
                <a:spAutoFit/>
              </a:bodyPr>
              <a:p>
                <a:r>
                  <a:rPr lang="en-US" sz="2000" b="1">
                    <a:latin typeface="Times New Roman" panose="02020603050405020304" pitchFamily="18" charset="0"/>
                    <a:cs typeface="Times New Roman" panose="02020603050405020304" pitchFamily="18" charset="0"/>
                  </a:rPr>
                  <a:t>Trong </a:t>
                </a:r>
                <a:r>
                  <a:rPr lang="vi-VN" altLang="en-US" sz="2000" b="1">
                    <a:latin typeface="Times New Roman" panose="02020603050405020304" pitchFamily="18" charset="0"/>
                    <a:cs typeface="Times New Roman" panose="02020603050405020304" pitchFamily="18" charset="0"/>
                  </a:rPr>
                  <a:t>trường hợp này giả sử mỗi ô dữ liệu mỗi ô dữ liệu là 1 byte, và nếu nếu chỉ sử dụng 2 vecto</a:t>
                </a:r>
                <a:r>
                  <a:rPr lang="en-US" altLang="vi-VN" sz="2000" b="1">
                    <a:latin typeface="Times New Roman" panose="02020603050405020304" pitchFamily="18" charset="0"/>
                    <a:cs typeface="Times New Roman" panose="02020603050405020304" pitchFamily="18" charset="0"/>
                  </a:rPr>
                  <a:t> (</a:t>
                </a:r>
                <a:r>
                  <a:rPr lang="vi-VN" altLang="en-US" sz="2000" b="1">
                    <a:latin typeface="Times New Roman" panose="02020603050405020304" pitchFamily="18" charset="0"/>
                    <a:cs typeface="Times New Roman" panose="02020603050405020304" pitchFamily="18" charset="0"/>
                  </a:rPr>
                  <a:t>cột thứ nhất và dòng thức nhất </a:t>
                </a:r>
                <a:r>
                  <a:rPr lang="en-US" altLang="vi-VN" sz="2000" b="1">
                    <a:latin typeface="Times New Roman" panose="02020603050405020304" pitchFamily="18" charset="0"/>
                    <a:cs typeface="Times New Roman" panose="02020603050405020304" pitchFamily="18" charset="0"/>
                  </a:rPr>
                  <a:t>c</a:t>
                </a:r>
                <a:r>
                  <a:rPr lang="vi-VN" altLang="en-US" sz="2000" b="1">
                    <a:latin typeface="Times New Roman" panose="02020603050405020304" pitchFamily="18" charset="0"/>
                    <a:cs typeface="Times New Roman" panose="02020603050405020304" pitchFamily="18" charset="0"/>
                  </a:rPr>
                  <a:t>ủa ma trận U và </a:t>
                </a:r>
                <a14:m>
                  <m:oMath xmlns:m="http://schemas.openxmlformats.org/officeDocument/2006/math">
                    <m:sSup>
                      <m:sSupPr>
                        <m:ctrlPr>
                          <a:rPr lang="en-US" altLang="vi-VN" sz="2000" b="1" i="1">
                            <a:latin typeface="DejaVu Math TeX Gyre" panose="02000503000000000000" charset="0"/>
                            <a:cs typeface="DejaVu Math TeX Gyre" panose="02000503000000000000" charset="0"/>
                          </a:rPr>
                        </m:ctrlPr>
                      </m:sSupPr>
                      <m:e>
                        <m:r>
                          <a:rPr lang="en-US" altLang="vi-VN" sz="2000" b="1" i="1">
                            <a:latin typeface="DejaVu Math TeX Gyre" panose="02000503000000000000" charset="0"/>
                            <a:cs typeface="DejaVu Math TeX Gyre" panose="02000503000000000000" charset="0"/>
                          </a:rPr>
                          <m:t>𝑽</m:t>
                        </m:r>
                      </m:e>
                      <m:sup>
                        <m:r>
                          <a:rPr lang="en-US" altLang="vi-VN" sz="2000" b="1" i="1">
                            <a:latin typeface="DejaVu Math TeX Gyre" panose="02000503000000000000" charset="0"/>
                            <a:cs typeface="DejaVu Math TeX Gyre" panose="02000503000000000000" charset="0"/>
                          </a:rPr>
                          <m:t>𝑻</m:t>
                        </m:r>
                      </m:sup>
                    </m:sSup>
                  </m:oMath>
                </a14:m>
                <a:r>
                  <a:rPr lang="vi-VN" altLang="en-US" sz="2000" b="1">
                    <a:latin typeface="Times New Roman" panose="02020603050405020304" pitchFamily="18" charset="0"/>
                    <a:cs typeface="Times New Roman" panose="02020603050405020304" pitchFamily="18" charset="0"/>
                  </a:rPr>
                  <a:t>) ứng với sing</a:t>
                </a:r>
                <a:r>
                  <a:rPr lang="en-US" altLang="vi-VN" sz="2000" b="1">
                    <a:latin typeface="Times New Roman" panose="02020603050405020304" pitchFamily="18" charset="0"/>
                    <a:cs typeface="Times New Roman" panose="02020603050405020304" pitchFamily="18" charset="0"/>
                  </a:rPr>
                  <a:t>ular value </a:t>
                </a:r>
                <a:r>
                  <a:rPr lang="vi-VN" altLang="en-US" sz="2000" b="1">
                    <a:latin typeface="Times New Roman" panose="02020603050405020304" pitchFamily="18" charset="0"/>
                    <a:cs typeface="Times New Roman" panose="02020603050405020304" pitchFamily="18" charset="0"/>
                  </a:rPr>
                  <a:t>thứ nhất để lưu trữ, thì ta chỉ cần 9 bytes để lưu trữ dữ liệu thay vì 16 bytes.</a:t>
                </a:r>
                <a:endParaRPr lang="en-US" altLang="vi-VN" sz="2000" b="1">
                  <a:latin typeface="Times New Roman" panose="02020603050405020304" pitchFamily="18" charset="0"/>
                  <a:cs typeface="Times New Roman" panose="02020603050405020304" pitchFamily="18" charset="0"/>
                </a:endParaRPr>
              </a:p>
            </p:txBody>
          </p:sp>
        </mc:Choice>
        <mc:Fallback>
          <p:sp>
            <p:nvSpPr>
              <p:cNvPr id="9" name="Text Box 8"/>
              <p:cNvSpPr txBox="1">
                <a:spLocks noRot="1" noChangeAspect="1" noMove="1" noResize="1" noEditPoints="1" noAdjustHandles="1" noChangeArrowheads="1" noChangeShapeType="1" noTextEdit="1"/>
              </p:cNvSpPr>
              <p:nvPr/>
            </p:nvSpPr>
            <p:spPr>
              <a:xfrm>
                <a:off x="11430000" y="4305300"/>
                <a:ext cx="6726555" cy="1660525"/>
              </a:xfrm>
              <a:prstGeom prst="rect">
                <a:avLst/>
              </a:prstGeom>
              <a:blipFill rotWithShape="1">
                <a:blip r:embed="rId2"/>
                <a:stretch>
                  <a:fillRect/>
                </a:stretch>
              </a:blipFill>
            </p:spPr>
            <p:txBody>
              <a:bodyPr/>
              <a:lstStyle/>
              <a:p>
                <a:r>
                  <a:rPr lang="en-US"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5332683"/>
            <a:ext cx="3437668" cy="4954317"/>
          </a:xfrm>
          <a:prstGeom prst="rect">
            <a:avLst/>
          </a:prstGeom>
          <a:solidFill>
            <a:srgbClr val="B2AEA9"/>
          </a:solidFill>
        </p:spPr>
      </p:sp>
      <p:grpSp>
        <p:nvGrpSpPr>
          <p:cNvPr id="3" name="Group 3"/>
          <p:cNvGrpSpPr/>
          <p:nvPr/>
        </p:nvGrpSpPr>
        <p:grpSpPr>
          <a:xfrm>
            <a:off x="1028700" y="9106720"/>
            <a:ext cx="425784" cy="151580"/>
            <a:chOff x="0" y="0"/>
            <a:chExt cx="1426955" cy="508000"/>
          </a:xfrm>
        </p:grpSpPr>
        <p:sp>
          <p:nvSpPr>
            <p:cNvPr id="4" name="Freeform 4"/>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5" name="Freeform 5"/>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6" name="TextBox 6"/>
          <p:cNvSpPr txBox="1"/>
          <p:nvPr/>
        </p:nvSpPr>
        <p:spPr>
          <a:xfrm>
            <a:off x="4154126" y="539487"/>
            <a:ext cx="11182096" cy="1692275"/>
          </a:xfrm>
          <a:prstGeom prst="rect">
            <a:avLst/>
          </a:prstGeom>
        </p:spPr>
        <p:txBody>
          <a:bodyPr wrap="square" lIns="0" tIns="0" rIns="0" bIns="0" rtlCol="0" anchor="t">
            <a:spAutoFit/>
          </a:bodyPr>
          <a:lstStyle/>
          <a:p>
            <a:pPr marL="0" marR="0" lvl="0" indent="0" algn="l" defTabSz="914400" rtl="0" eaLnBrk="1" fontAlgn="auto" latinLnBrk="0" hangingPunct="1">
              <a:lnSpc>
                <a:spcPts val="13200"/>
              </a:lnSpc>
              <a:spcBef>
                <a:spcPts val="0"/>
              </a:spcBef>
              <a:spcAft>
                <a:spcPts val="0"/>
              </a:spcAft>
              <a:buClrTx/>
              <a:buSzTx/>
              <a:buFontTx/>
              <a:buNone/>
              <a:defRPr/>
            </a:pPr>
            <a:r>
              <a:rPr kumimoji="0" lang="vi-VN" altLang="en-US" sz="8800" b="0" i="0" u="none" strike="noStrike" kern="1200" cap="none" spc="0" normalizeH="0" baseline="0" noProof="0" dirty="0">
                <a:ln>
                  <a:noFill/>
                </a:ln>
                <a:solidFill>
                  <a:srgbClr val="272727"/>
                </a:solidFill>
                <a:effectLst/>
                <a:uLnTx/>
                <a:uFillTx/>
                <a:latin typeface="Cormorant SC Medium"/>
                <a:ea typeface="+mn-ea"/>
                <a:cs typeface="+mn-cs"/>
              </a:rPr>
              <a:t>Giới thiệu</a:t>
            </a:r>
            <a:endParaRPr kumimoji="0" lang="vi-VN" altLang="en-US" sz="88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7" name="TextBox 7"/>
          <p:cNvSpPr txBox="1"/>
          <p:nvPr/>
        </p:nvSpPr>
        <p:spPr>
          <a:xfrm>
            <a:off x="4651833" y="4374750"/>
            <a:ext cx="8984333" cy="538480"/>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vi-VN" altLang="en-US" sz="2800" b="0" i="0" u="none" strike="noStrike" kern="1200" cap="none" spc="56" normalizeH="0" baseline="0" noProof="0">
                <a:ln>
                  <a:noFill/>
                </a:ln>
                <a:solidFill>
                  <a:srgbClr val="272727"/>
                </a:solidFill>
                <a:effectLst/>
                <a:uLnTx/>
                <a:uFillTx/>
                <a:latin typeface="Cormorant Garamond Medium Italics"/>
                <a:ea typeface="+mn-ea"/>
                <a:cs typeface="+mn-cs"/>
              </a:rPr>
              <a:t>Thành viên nhóm</a:t>
            </a:r>
            <a:endParaRPr kumimoji="0" lang="vi-VN" altLang="en-US" sz="2800" b="0" i="0" u="none" strike="noStrike" kern="1200" cap="none" spc="56" normalizeH="0" baseline="0" noProof="0">
              <a:ln>
                <a:noFill/>
              </a:ln>
              <a:solidFill>
                <a:srgbClr val="272727"/>
              </a:solidFill>
              <a:effectLst/>
              <a:uLnTx/>
              <a:uFillTx/>
              <a:latin typeface="Cormorant Garamond Medium Italics"/>
              <a:ea typeface="+mn-ea"/>
              <a:cs typeface="+mn-cs"/>
            </a:endParaRPr>
          </a:p>
        </p:txBody>
      </p:sp>
      <p:sp>
        <p:nvSpPr>
          <p:cNvPr id="8" name="TextBox 8"/>
          <p:cNvSpPr txBox="1"/>
          <p:nvPr/>
        </p:nvSpPr>
        <p:spPr>
          <a:xfrm>
            <a:off x="4495800" y="5958954"/>
            <a:ext cx="8984333" cy="2585085"/>
          </a:xfrm>
          <a:prstGeom prst="rect">
            <a:avLst/>
          </a:prstGeom>
        </p:spPr>
        <p:txBody>
          <a:bodyPr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- 20520720 - Nguy</a:t>
            </a:r>
            <a:r>
              <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ễn Đỗ Quang</a:t>
            </a:r>
            <a:endParaRPr kumimoji="0" lang="en-US" sz="2800" b="0" i="0" u="none" strike="noStrike" kern="1200" cap="none" spc="0" normalizeH="0" baseline="0" noProof="0" dirty="0">
              <a:ln>
                <a:noFill/>
              </a:ln>
              <a:solidFill>
                <a:srgbClr val="272727"/>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 </a:t>
            </a:r>
            <a:r>
              <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20</a:t>
            </a:r>
            <a:r>
              <a:rPr kumimoji="0" lang="en-US" altLang="vi-VN"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520684 - Nguy</a:t>
            </a:r>
            <a:r>
              <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ễn Hải Nam</a:t>
            </a:r>
            <a:endParaRPr kumimoji="0" lang="en-US" sz="2800" b="0" i="0" u="none" strike="noStrike" kern="1200" cap="none" spc="0" normalizeH="0" baseline="0" noProof="0" dirty="0">
              <a:ln>
                <a:noFill/>
              </a:ln>
              <a:solidFill>
                <a:srgbClr val="272727"/>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cs typeface="Times New Roman" panose="02020603050405020304" pitchFamily="18" charset="0"/>
              </a:rPr>
              <a:t>- 19521727</a:t>
            </a:r>
            <a:r>
              <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cs typeface="Times New Roman" panose="02020603050405020304" pitchFamily="18" charset="0"/>
              </a:rPr>
              <a:t> - </a:t>
            </a:r>
            <a:r>
              <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cs typeface="Times New Roman" panose="02020603050405020304" pitchFamily="18" charset="0"/>
              </a:rPr>
              <a:t>Từ Trương Tuấn Kiệt</a:t>
            </a:r>
            <a:endPar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 Bùi Hạ Khánh</a:t>
            </a:r>
            <a:r>
              <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rPr>
              <a:t> (Không hoàn thành nhiệm vụ)</a:t>
            </a:r>
            <a:endParaRPr kumimoji="0" lang="vi-VN" altLang="en-US" sz="2800" b="0" i="0" u="none" strike="noStrike" kern="1200" cap="none" spc="0" normalizeH="0" baseline="0" noProof="0" dirty="0" smtClean="0">
              <a:ln>
                <a:noFill/>
              </a:ln>
              <a:solidFill>
                <a:srgbClr val="272727"/>
              </a:solidFill>
              <a:effectLst/>
              <a:uLnTx/>
              <a:uFillTx/>
              <a:latin typeface="Times New Roman" panose="02020603050405020304" pitchFamily="18" charset="0"/>
              <a:ea typeface="+mn-ea"/>
              <a:cs typeface="Times New Roman" panose="02020603050405020304" pitchFamily="18" charset="0"/>
            </a:endParaRPr>
          </a:p>
        </p:txBody>
      </p:sp>
      <p:sp>
        <p:nvSpPr>
          <p:cNvPr id="10" name="AutoShape 10"/>
          <p:cNvSpPr/>
          <p:nvPr/>
        </p:nvSpPr>
        <p:spPr>
          <a:xfrm rot="5400000">
            <a:off x="-1955069" y="5132285"/>
            <a:ext cx="10795000" cy="9525"/>
          </a:xfrm>
          <a:prstGeom prst="rect">
            <a:avLst/>
          </a:prstGeom>
          <a:solidFill>
            <a:srgbClr val="272727"/>
          </a:solidFill>
        </p:spPr>
      </p:sp>
      <p:sp>
        <p:nvSpPr>
          <p:cNvPr id="11" name="AutoShape 11"/>
          <p:cNvSpPr/>
          <p:nvPr/>
        </p:nvSpPr>
        <p:spPr>
          <a:xfrm rot="5400000">
            <a:off x="10650418" y="5132285"/>
            <a:ext cx="10795000" cy="9525"/>
          </a:xfrm>
          <a:prstGeom prst="rect">
            <a:avLst/>
          </a:prstGeom>
          <a:solidFill>
            <a:srgbClr val="272727"/>
          </a:solidFill>
        </p:spPr>
      </p:sp>
      <p:sp>
        <p:nvSpPr>
          <p:cNvPr id="12" name="AutoShape 12"/>
          <p:cNvSpPr/>
          <p:nvPr/>
        </p:nvSpPr>
        <p:spPr>
          <a:xfrm>
            <a:off x="0" y="3959742"/>
            <a:ext cx="16052681" cy="9525"/>
          </a:xfrm>
          <a:prstGeom prst="rect">
            <a:avLst/>
          </a:prstGeom>
          <a:solidFill>
            <a:srgbClr val="272727"/>
          </a:solidFill>
        </p:spPr>
      </p:sp>
      <p:sp>
        <p:nvSpPr>
          <p:cNvPr id="13" name="AutoShape 13"/>
          <p:cNvSpPr/>
          <p:nvPr/>
        </p:nvSpPr>
        <p:spPr>
          <a:xfrm>
            <a:off x="0" y="5332683"/>
            <a:ext cx="16052681" cy="9525"/>
          </a:xfrm>
          <a:prstGeom prst="rect">
            <a:avLst/>
          </a:prstGeom>
          <a:solidFill>
            <a:srgbClr val="272727"/>
          </a:solidFill>
        </p:spPr>
      </p:sp>
      <p:sp>
        <p:nvSpPr>
          <p:cNvPr id="14" name="TextBox 14"/>
          <p:cNvSpPr txBox="1"/>
          <p:nvPr/>
        </p:nvSpPr>
        <p:spPr>
          <a:xfrm>
            <a:off x="1028700" y="826135"/>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01</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ltLang="en-US"/>
              <a:t>Demo Image compre</a:t>
            </a:r>
            <a:r>
              <a:rPr altLang="vi-VN"/>
              <a:t>ssion</a:t>
            </a:r>
            <a:endParaRPr altLang="vi-VN"/>
          </a:p>
        </p:txBody>
      </p:sp>
      <p:sp>
        <p:nvSpPr>
          <p:cNvPr id="4" name="Footer Placeholder 3"/>
          <p:cNvSpPr>
            <a:spLocks noGrp="1"/>
          </p:cNvSpPr>
          <p:nvPr>
            <p:ph type="ftr" sz="quarter" idx="11"/>
          </p:nvPr>
        </p:nvSpPr>
        <p:spPr/>
        <p:txBody>
          <a:bodyPr/>
          <a:lstStyle/>
          <a:p>
            <a:pPr marL="0" marR="0" lvl="0" indent="0" algn="ctr" defTabSz="1371600" rtl="0" eaLnBrk="1" fontAlgn="auto" latinLnBrk="0" hangingPunct="1">
              <a:lnSpc>
                <a:spcPct val="100000"/>
              </a:lnSpc>
              <a:spcBef>
                <a:spcPts val="0"/>
              </a:spcBef>
              <a:spcAft>
                <a:spcPts val="0"/>
              </a:spcAft>
              <a:buClrTx/>
              <a:buSzTx/>
              <a:buFontTx/>
              <a:buNone/>
              <a:defRPr/>
            </a:pPr>
            <a:r>
              <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rPr>
              <a:t>PRESENTATION TITLE</a:t>
            </a:r>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defRPr/>
            </a:pPr>
            <a:fld id="{A49DFD55-3C28-40EF-9E31-A92D2E4017FF}" type="slidenum">
              <a:rPr kumimoji="0" lang="en-US" sz="1350" b="0" i="0" u="none" strike="noStrike" kern="1200" cap="none" spc="0" normalizeH="0" baseline="0" noProof="0">
                <a:ln>
                  <a:noFill/>
                </a:ln>
                <a:solidFill>
                  <a:prstClr val="black">
                    <a:tint val="75000"/>
                  </a:prstClr>
                </a:solidFill>
                <a:effectLst/>
                <a:uLnTx/>
                <a:uFillTx/>
                <a:latin typeface="Tenorite"/>
                <a:ea typeface="+mn-ea"/>
                <a:cs typeface="+mn-cs"/>
              </a:rPr>
            </a:fld>
            <a:endParaRPr kumimoji="0" lang="en-US" sz="135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6" name="Chart Placeholder 5"/>
          <p:cNvPicPr>
            <a:picLocks noGrp="1" noChangeAspect="1"/>
          </p:cNvPicPr>
          <p:nvPr>
            <p:ph type="chart" sz="quarter" idx="13"/>
          </p:nvPr>
        </p:nvPicPr>
        <p:blipFill>
          <a:blip r:embed="rId1"/>
          <a:stretch>
            <a:fillRect/>
          </a:stretch>
        </p:blipFill>
        <p:spPr>
          <a:xfrm>
            <a:off x="4887278" y="2875598"/>
            <a:ext cx="7665720" cy="5617845"/>
          </a:xfrm>
          <a:prstGeom prst="rect">
            <a:avLst/>
          </a:prstGeom>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2013871"/>
            <a:ext cx="14659326" cy="9525"/>
          </a:xfrm>
          <a:prstGeom prst="rect">
            <a:avLst/>
          </a:prstGeom>
          <a:solidFill>
            <a:srgbClr val="272727"/>
          </a:solidFill>
        </p:spPr>
      </p:sp>
      <p:sp>
        <p:nvSpPr>
          <p:cNvPr id="3" name="AutoShape 3"/>
          <p:cNvSpPr/>
          <p:nvPr/>
        </p:nvSpPr>
        <p:spPr>
          <a:xfrm>
            <a:off x="0" y="7538935"/>
            <a:ext cx="18935700" cy="9525"/>
          </a:xfrm>
          <a:prstGeom prst="rect">
            <a:avLst/>
          </a:prstGeom>
          <a:solidFill>
            <a:srgbClr val="272727"/>
          </a:solidFill>
        </p:spPr>
      </p:sp>
      <p:sp>
        <p:nvSpPr>
          <p:cNvPr id="4" name="AutoShape 4"/>
          <p:cNvSpPr/>
          <p:nvPr/>
        </p:nvSpPr>
        <p:spPr>
          <a:xfrm>
            <a:off x="14644196" y="8922671"/>
            <a:ext cx="3643804" cy="1364329"/>
          </a:xfrm>
          <a:prstGeom prst="rect">
            <a:avLst/>
          </a:prstGeom>
          <a:solidFill>
            <a:srgbClr val="B2AEA9"/>
          </a:solidFill>
        </p:spPr>
      </p:sp>
      <p:sp>
        <p:nvSpPr>
          <p:cNvPr id="5" name="AutoShape 5"/>
          <p:cNvSpPr/>
          <p:nvPr/>
        </p:nvSpPr>
        <p:spPr>
          <a:xfrm rot="5400000">
            <a:off x="9241933" y="5132285"/>
            <a:ext cx="10795000" cy="9525"/>
          </a:xfrm>
          <a:prstGeom prst="rect">
            <a:avLst/>
          </a:prstGeom>
          <a:solidFill>
            <a:srgbClr val="272727"/>
          </a:solidFill>
        </p:spPr>
      </p:sp>
      <p:sp>
        <p:nvSpPr>
          <p:cNvPr id="6" name="AutoShape 6"/>
          <p:cNvSpPr/>
          <p:nvPr/>
        </p:nvSpPr>
        <p:spPr>
          <a:xfrm>
            <a:off x="0" y="8922671"/>
            <a:ext cx="18935700" cy="9525"/>
          </a:xfrm>
          <a:prstGeom prst="rect">
            <a:avLst/>
          </a:prstGeom>
          <a:solidFill>
            <a:srgbClr val="272727"/>
          </a:solidFill>
        </p:spPr>
      </p:sp>
      <p:grpSp>
        <p:nvGrpSpPr>
          <p:cNvPr id="7" name="Group 7"/>
          <p:cNvGrpSpPr/>
          <p:nvPr/>
        </p:nvGrpSpPr>
        <p:grpSpPr>
          <a:xfrm>
            <a:off x="16833516" y="9529045"/>
            <a:ext cx="425784" cy="151580"/>
            <a:chOff x="0" y="0"/>
            <a:chExt cx="1426955" cy="508000"/>
          </a:xfrm>
        </p:grpSpPr>
        <p:sp>
          <p:nvSpPr>
            <p:cNvPr id="8" name="Freeform 8"/>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9" name="Freeform 9"/>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0" name="TextBox 10"/>
          <p:cNvSpPr txBox="1"/>
          <p:nvPr/>
        </p:nvSpPr>
        <p:spPr>
          <a:xfrm>
            <a:off x="1028700" y="3020137"/>
            <a:ext cx="13590840" cy="3327065"/>
          </a:xfrm>
          <a:prstGeom prst="rect">
            <a:avLst/>
          </a:prstGeom>
        </p:spPr>
        <p:txBody>
          <a:bodyPr wrap="square" lIns="0" tIns="0" rIns="0" bIns="0" rtlCol="0" anchor="t">
            <a:spAutoFit/>
          </a:bodyPr>
          <a:lstStyle/>
          <a:p>
            <a:pPr>
              <a:lnSpc>
                <a:spcPts val="13200"/>
              </a:lnSpc>
            </a:pPr>
            <a:r>
              <a:rPr lang="en-US" sz="10000" dirty="0">
                <a:solidFill>
                  <a:srgbClr val="272727"/>
                </a:solidFill>
                <a:latin typeface="Cormorant SC Medium"/>
              </a:rPr>
              <a:t>PCA – Principal components analysis</a:t>
            </a:r>
            <a:endParaRPr lang="en-US" sz="10000" dirty="0">
              <a:solidFill>
                <a:srgbClr val="272727"/>
              </a:solidFill>
              <a:latin typeface="Cormorant SC Medium"/>
            </a:endParaRPr>
          </a:p>
        </p:txBody>
      </p:sp>
      <p:sp>
        <p:nvSpPr>
          <p:cNvPr id="11" name="TextBox 11"/>
          <p:cNvSpPr txBox="1"/>
          <p:nvPr/>
        </p:nvSpPr>
        <p:spPr>
          <a:xfrm>
            <a:off x="1028700" y="7933834"/>
            <a:ext cx="7932362" cy="549509"/>
          </a:xfrm>
          <a:prstGeom prst="rect">
            <a:avLst/>
          </a:prstGeom>
        </p:spPr>
        <p:txBody>
          <a:bodyPr lIns="0" tIns="0" rIns="0" bIns="0" rtlCol="0" anchor="t">
            <a:spAutoFit/>
          </a:bodyPr>
          <a:lstStyle/>
          <a:p>
            <a:pPr>
              <a:lnSpc>
                <a:spcPts val="4480"/>
              </a:lnSpc>
            </a:pPr>
            <a:r>
              <a:rPr lang="en-US" sz="3200" dirty="0" smtClean="0">
                <a:solidFill>
                  <a:srgbClr val="272727"/>
                </a:solidFill>
                <a:latin typeface="Cormorant Garamond Medium Italics"/>
              </a:rPr>
              <a:t>Group 1</a:t>
            </a:r>
            <a:endParaRPr lang="en-US" sz="3200" dirty="0">
              <a:solidFill>
                <a:srgbClr val="272727"/>
              </a:solidFill>
              <a:latin typeface="Cormorant Garamond Medium Italics"/>
            </a:endParaRPr>
          </a:p>
        </p:txBody>
      </p:sp>
      <p:sp>
        <p:nvSpPr>
          <p:cNvPr id="12" name="TextBox 12"/>
          <p:cNvSpPr txBox="1"/>
          <p:nvPr/>
        </p:nvSpPr>
        <p:spPr>
          <a:xfrm>
            <a:off x="16383000" y="723900"/>
            <a:ext cx="820626" cy="645795"/>
          </a:xfrm>
          <a:prstGeom prst="rect">
            <a:avLst/>
          </a:prstGeom>
        </p:spPr>
        <p:txBody>
          <a:bodyPr lIns="0" tIns="0" rIns="0" bIns="0" rtlCol="0" anchor="t">
            <a:spAutoFit/>
          </a:bodyPr>
          <a:lstStyle/>
          <a:p>
            <a:pPr marL="0" lvl="0" indent="0" algn="l">
              <a:lnSpc>
                <a:spcPts val="5040"/>
              </a:lnSpc>
              <a:spcBef>
                <a:spcPct val="0"/>
              </a:spcBef>
            </a:pPr>
            <a:r>
              <a:rPr lang="en-US" sz="3600" u="sng">
                <a:solidFill>
                  <a:srgbClr val="272727"/>
                </a:solidFill>
                <a:latin typeface="Cormorant SC Medium Bold"/>
              </a:rPr>
              <a:t>16</a:t>
            </a:r>
            <a:endParaRPr lang="en-US" sz="3600" u="sng">
              <a:solidFill>
                <a:srgbClr val="272727"/>
              </a:solidFill>
              <a:latin typeface="Cormorant SC Medium Bo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5332683"/>
            <a:ext cx="3437668" cy="4954317"/>
          </a:xfrm>
          <a:prstGeom prst="rect">
            <a:avLst/>
          </a:prstGeom>
          <a:solidFill>
            <a:srgbClr val="B2AEA9"/>
          </a:solidFill>
        </p:spPr>
      </p:sp>
      <p:grpSp>
        <p:nvGrpSpPr>
          <p:cNvPr id="3" name="Group 3"/>
          <p:cNvGrpSpPr/>
          <p:nvPr/>
        </p:nvGrpSpPr>
        <p:grpSpPr>
          <a:xfrm>
            <a:off x="1028700" y="9106720"/>
            <a:ext cx="425784" cy="151580"/>
            <a:chOff x="0" y="0"/>
            <a:chExt cx="1426955" cy="508000"/>
          </a:xfrm>
        </p:grpSpPr>
        <p:sp>
          <p:nvSpPr>
            <p:cNvPr id="4" name="Freeform 4"/>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5" name="Freeform 5"/>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6" name="TextBox 6"/>
          <p:cNvSpPr txBox="1"/>
          <p:nvPr/>
        </p:nvSpPr>
        <p:spPr>
          <a:xfrm>
            <a:off x="4184391" y="309841"/>
            <a:ext cx="11121567" cy="3283271"/>
          </a:xfrm>
          <a:prstGeom prst="rect">
            <a:avLst/>
          </a:prstGeom>
        </p:spPr>
        <p:txBody>
          <a:bodyPr wrap="square" lIns="0" tIns="0" rIns="0" bIns="0" rtlCol="0" anchor="t">
            <a:spAutoFit/>
          </a:bodyPr>
          <a:lstStyle/>
          <a:p>
            <a:pPr>
              <a:lnSpc>
                <a:spcPts val="13200"/>
              </a:lnSpc>
            </a:pPr>
            <a:r>
              <a:rPr lang="en-US" sz="7200" dirty="0">
                <a:solidFill>
                  <a:srgbClr val="272727"/>
                </a:solidFill>
                <a:latin typeface="Cormorant SC Medium"/>
              </a:rPr>
              <a:t>PCA – Principal components analysis</a:t>
            </a:r>
            <a:endParaRPr lang="en-US" sz="7200" dirty="0">
              <a:solidFill>
                <a:srgbClr val="272727"/>
              </a:solidFill>
              <a:latin typeface="Cormorant SC Medium"/>
            </a:endParaRPr>
          </a:p>
        </p:txBody>
      </p:sp>
      <p:sp>
        <p:nvSpPr>
          <p:cNvPr id="7" name="TextBox 7"/>
          <p:cNvSpPr txBox="1"/>
          <p:nvPr/>
        </p:nvSpPr>
        <p:spPr>
          <a:xfrm>
            <a:off x="4651833" y="4374750"/>
            <a:ext cx="8984333" cy="520655"/>
          </a:xfrm>
          <a:prstGeom prst="rect">
            <a:avLst/>
          </a:prstGeom>
        </p:spPr>
        <p:txBody>
          <a:bodyPr lIns="0" tIns="0" rIns="0" bIns="0" rtlCol="0" anchor="t">
            <a:spAutoFit/>
          </a:bodyPr>
          <a:lstStyle/>
          <a:p>
            <a:pPr>
              <a:lnSpc>
                <a:spcPts val="4200"/>
              </a:lnSpc>
            </a:pPr>
            <a:r>
              <a:rPr lang="en-US" sz="3200" spc="56" dirty="0">
                <a:solidFill>
                  <a:srgbClr val="272727"/>
                </a:solidFill>
                <a:latin typeface="Cormorant Garamond Medium Italics"/>
              </a:rPr>
              <a:t>Today's Agenda</a:t>
            </a:r>
            <a:endParaRPr lang="en-US" sz="3200" spc="56" dirty="0">
              <a:solidFill>
                <a:srgbClr val="272727"/>
              </a:solidFill>
              <a:latin typeface="Cormorant Garamond Medium Italics"/>
            </a:endParaRPr>
          </a:p>
        </p:txBody>
      </p:sp>
      <p:sp>
        <p:nvSpPr>
          <p:cNvPr id="8" name="TextBox 8"/>
          <p:cNvSpPr txBox="1"/>
          <p:nvPr/>
        </p:nvSpPr>
        <p:spPr>
          <a:xfrm>
            <a:off x="4686469" y="6276139"/>
            <a:ext cx="8984333" cy="2585323"/>
          </a:xfrm>
          <a:prstGeom prst="rect">
            <a:avLst/>
          </a:prstGeom>
        </p:spPr>
        <p:txBody>
          <a:bodyPr lIns="0" tIns="0" rIns="0" bIns="0" rtlCol="0" anchor="t">
            <a:spAutoFit/>
          </a:bodyPr>
          <a:lstStyle/>
          <a:p>
            <a:pPr>
              <a:lnSpc>
                <a:spcPct val="150000"/>
              </a:lnSpc>
            </a:pPr>
            <a:r>
              <a:rPr lang="en-US" sz="2800" dirty="0" smtClean="0">
                <a:solidFill>
                  <a:srgbClr val="272727"/>
                </a:solidFill>
                <a:latin typeface="HK Grotesk Light"/>
              </a:rPr>
              <a:t>- What </a:t>
            </a:r>
            <a:r>
              <a:rPr lang="en-US" sz="2800" dirty="0">
                <a:solidFill>
                  <a:srgbClr val="272727"/>
                </a:solidFill>
                <a:latin typeface="HK Grotesk Light"/>
              </a:rPr>
              <a:t>is Principal Component Analysis (PCA</a:t>
            </a:r>
            <a:r>
              <a:rPr lang="en-US" sz="2800" dirty="0" smtClean="0">
                <a:solidFill>
                  <a:srgbClr val="272727"/>
                </a:solidFill>
                <a:latin typeface="HK Grotesk Light"/>
              </a:rPr>
              <a:t>)?</a:t>
            </a:r>
            <a:endParaRPr lang="en-US" sz="2800" dirty="0">
              <a:solidFill>
                <a:srgbClr val="272727"/>
              </a:solidFill>
              <a:latin typeface="HK Grotesk Light"/>
            </a:endParaRPr>
          </a:p>
          <a:p>
            <a:pPr>
              <a:lnSpc>
                <a:spcPct val="150000"/>
              </a:lnSpc>
            </a:pPr>
            <a:r>
              <a:rPr lang="en-US" sz="2800" dirty="0" smtClean="0">
                <a:solidFill>
                  <a:srgbClr val="272727"/>
                </a:solidFill>
                <a:latin typeface="HK Grotesk Light"/>
              </a:rPr>
              <a:t>- Computing </a:t>
            </a:r>
            <a:r>
              <a:rPr lang="en-US" sz="2800" dirty="0">
                <a:solidFill>
                  <a:srgbClr val="272727"/>
                </a:solidFill>
                <a:latin typeface="HK Grotesk Light"/>
              </a:rPr>
              <a:t>PCA</a:t>
            </a:r>
            <a:endParaRPr lang="en-US" sz="2800" dirty="0">
              <a:solidFill>
                <a:srgbClr val="272727"/>
              </a:solidFill>
              <a:latin typeface="HK Grotesk Light"/>
            </a:endParaRPr>
          </a:p>
          <a:p>
            <a:pPr>
              <a:lnSpc>
                <a:spcPct val="150000"/>
              </a:lnSpc>
            </a:pPr>
            <a:r>
              <a:rPr lang="en-US" sz="2800" dirty="0" smtClean="0">
                <a:solidFill>
                  <a:srgbClr val="272727"/>
                </a:solidFill>
                <a:latin typeface="HK Grotesk Light"/>
              </a:rPr>
              <a:t>- Example </a:t>
            </a:r>
            <a:r>
              <a:rPr lang="en-US" sz="2800" dirty="0">
                <a:solidFill>
                  <a:srgbClr val="272727"/>
                </a:solidFill>
                <a:latin typeface="HK Grotesk Light"/>
              </a:rPr>
              <a:t>in PCA</a:t>
            </a:r>
            <a:endParaRPr lang="en-US" sz="2800" dirty="0">
              <a:solidFill>
                <a:srgbClr val="272727"/>
              </a:solidFill>
              <a:latin typeface="HK Grotesk Light"/>
            </a:endParaRPr>
          </a:p>
          <a:p>
            <a:pPr>
              <a:lnSpc>
                <a:spcPct val="150000"/>
              </a:lnSpc>
            </a:pPr>
            <a:r>
              <a:rPr lang="en-US" sz="2800" dirty="0" smtClean="0">
                <a:solidFill>
                  <a:srgbClr val="272727"/>
                </a:solidFill>
                <a:latin typeface="HK Grotesk Light"/>
              </a:rPr>
              <a:t>- Application</a:t>
            </a:r>
            <a:endParaRPr lang="en-US" sz="2800" dirty="0">
              <a:solidFill>
                <a:srgbClr val="272727"/>
              </a:solidFill>
              <a:latin typeface="HK Grotesk Light"/>
            </a:endParaRPr>
          </a:p>
        </p:txBody>
      </p:sp>
      <p:sp>
        <p:nvSpPr>
          <p:cNvPr id="10" name="AutoShape 10"/>
          <p:cNvSpPr/>
          <p:nvPr/>
        </p:nvSpPr>
        <p:spPr>
          <a:xfrm rot="5400000">
            <a:off x="-1955069" y="5132285"/>
            <a:ext cx="10795000" cy="9525"/>
          </a:xfrm>
          <a:prstGeom prst="rect">
            <a:avLst/>
          </a:prstGeom>
          <a:solidFill>
            <a:srgbClr val="272727"/>
          </a:solidFill>
        </p:spPr>
      </p:sp>
      <p:sp>
        <p:nvSpPr>
          <p:cNvPr id="11" name="AutoShape 11"/>
          <p:cNvSpPr/>
          <p:nvPr/>
        </p:nvSpPr>
        <p:spPr>
          <a:xfrm rot="5400000">
            <a:off x="10668514" y="5114188"/>
            <a:ext cx="10795001" cy="45719"/>
          </a:xfrm>
          <a:prstGeom prst="rect">
            <a:avLst/>
          </a:prstGeom>
          <a:solidFill>
            <a:srgbClr val="272727"/>
          </a:solidFill>
        </p:spPr>
      </p:sp>
      <p:sp>
        <p:nvSpPr>
          <p:cNvPr id="12" name="AutoShape 12"/>
          <p:cNvSpPr/>
          <p:nvPr/>
        </p:nvSpPr>
        <p:spPr>
          <a:xfrm>
            <a:off x="0" y="3959742"/>
            <a:ext cx="16052681" cy="9525"/>
          </a:xfrm>
          <a:prstGeom prst="rect">
            <a:avLst/>
          </a:prstGeom>
          <a:solidFill>
            <a:srgbClr val="272727"/>
          </a:solidFill>
        </p:spPr>
      </p:sp>
      <p:sp>
        <p:nvSpPr>
          <p:cNvPr id="13" name="AutoShape 13"/>
          <p:cNvSpPr/>
          <p:nvPr/>
        </p:nvSpPr>
        <p:spPr>
          <a:xfrm>
            <a:off x="0" y="5332683"/>
            <a:ext cx="16052681" cy="9525"/>
          </a:xfrm>
          <a:prstGeom prst="rect">
            <a:avLst/>
          </a:prstGeom>
          <a:solidFill>
            <a:srgbClr val="272727"/>
          </a:solidFill>
        </p:spPr>
      </p:sp>
      <p:sp>
        <p:nvSpPr>
          <p:cNvPr id="14" name="TextBox 14"/>
          <p:cNvSpPr txBox="1"/>
          <p:nvPr/>
        </p:nvSpPr>
        <p:spPr>
          <a:xfrm>
            <a:off x="16459200" y="723900"/>
            <a:ext cx="820626" cy="645795"/>
          </a:xfrm>
          <a:prstGeom prst="rect">
            <a:avLst/>
          </a:prstGeom>
        </p:spPr>
        <p:txBody>
          <a:bodyPr lIns="0" tIns="0" rIns="0" bIns="0" rtlCol="0" anchor="t">
            <a:spAutoFit/>
          </a:bodyPr>
          <a:lstStyle/>
          <a:p>
            <a:pPr marL="0" lvl="0" indent="0" algn="l">
              <a:lnSpc>
                <a:spcPts val="5040"/>
              </a:lnSpc>
              <a:spcBef>
                <a:spcPct val="0"/>
              </a:spcBef>
            </a:pPr>
            <a:r>
              <a:rPr lang="en-US" sz="3600" u="sng">
                <a:solidFill>
                  <a:srgbClr val="272727"/>
                </a:solidFill>
                <a:latin typeface="Cormorant SC Medium Bold"/>
              </a:rPr>
              <a:t>17</a:t>
            </a:r>
            <a:endParaRPr lang="en-US" sz="3600" u="sng">
              <a:solidFill>
                <a:srgbClr val="272727"/>
              </a:solidFill>
              <a:latin typeface="Cormorant SC Medium Bold"/>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down)">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wipe(down)">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wipe(down)">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3" end="3"/>
                                            </p:txEl>
                                          </p:spTgt>
                                        </p:tgtEl>
                                        <p:attrNameLst>
                                          <p:attrName>style.visibility</p:attrName>
                                        </p:attrNameLst>
                                      </p:cBhvr>
                                      <p:to>
                                        <p:strVal val="visible"/>
                                      </p:to>
                                    </p:set>
                                    <p:animEffect transition="in" filter="wipe(down)">
                                      <p:cBhvr>
                                        <p:cTn id="3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1028700" y="1510030"/>
            <a:ext cx="9380873" cy="1008096"/>
          </a:xfrm>
          <a:prstGeom prst="rect">
            <a:avLst/>
          </a:prstGeom>
        </p:spPr>
        <p:txBody>
          <a:bodyPr lIns="0" tIns="0" rIns="0" bIns="0" rtlCol="0" anchor="t">
            <a:spAutoFit/>
          </a:bodyPr>
          <a:lstStyle/>
          <a:p>
            <a:pPr>
              <a:lnSpc>
                <a:spcPts val="7600"/>
              </a:lnSpc>
            </a:pPr>
            <a:r>
              <a:rPr lang="en-US" sz="7600" dirty="0">
                <a:solidFill>
                  <a:srgbClr val="272727"/>
                </a:solidFill>
                <a:latin typeface="Cormorant SC Medium"/>
              </a:rPr>
              <a:t>Toy example</a:t>
            </a:r>
            <a:endParaRPr lang="en-US" sz="7600" dirty="0">
              <a:solidFill>
                <a:srgbClr val="272727"/>
              </a:solidFill>
              <a:latin typeface="Cormorant SC Medium"/>
            </a:endParaRPr>
          </a:p>
        </p:txBody>
      </p:sp>
      <p:sp>
        <p:nvSpPr>
          <p:cNvPr id="9" name="AutoShape 9"/>
          <p:cNvSpPr/>
          <p:nvPr/>
        </p:nvSpPr>
        <p:spPr>
          <a:xfrm rot="5400000">
            <a:off x="5834036" y="5132285"/>
            <a:ext cx="10795000" cy="9525"/>
          </a:xfrm>
          <a:prstGeom prst="rect">
            <a:avLst/>
          </a:prstGeom>
          <a:solidFill>
            <a:srgbClr val="272727"/>
          </a:solidFill>
        </p:spPr>
      </p:sp>
      <p:sp>
        <p:nvSpPr>
          <p:cNvPr id="14" name="TextBox 14"/>
          <p:cNvSpPr txBox="1"/>
          <p:nvPr/>
        </p:nvSpPr>
        <p:spPr>
          <a:xfrm>
            <a:off x="16687800" y="647700"/>
            <a:ext cx="820626" cy="645795"/>
          </a:xfrm>
          <a:prstGeom prst="rect">
            <a:avLst/>
          </a:prstGeom>
        </p:spPr>
        <p:txBody>
          <a:bodyPr lIns="0" tIns="0" rIns="0" bIns="0" rtlCol="0" anchor="t">
            <a:spAutoFit/>
          </a:bodyPr>
          <a:lstStyle/>
          <a:p>
            <a:pPr marL="0" lvl="0" indent="0" algn="l">
              <a:lnSpc>
                <a:spcPts val="5040"/>
              </a:lnSpc>
              <a:spcBef>
                <a:spcPct val="0"/>
              </a:spcBef>
            </a:pPr>
            <a:r>
              <a:rPr lang="en-US" sz="3600" u="sng">
                <a:solidFill>
                  <a:srgbClr val="272727"/>
                </a:solidFill>
                <a:latin typeface="Cormorant SC Medium Bold"/>
              </a:rPr>
              <a:t>18</a:t>
            </a:r>
            <a:endParaRPr lang="en-US" sz="3600" u="sng">
              <a:solidFill>
                <a:srgbClr val="272727"/>
              </a:solidFill>
              <a:latin typeface="Cormorant SC Medium Bold"/>
            </a:endParaRPr>
          </a:p>
        </p:txBody>
      </p:sp>
      <p:pic>
        <p:nvPicPr>
          <p:cNvPr id="15" name="Picture 14"/>
          <p:cNvPicPr>
            <a:picLocks noChangeAspect="1"/>
          </p:cNvPicPr>
          <p:nvPr/>
        </p:nvPicPr>
        <p:blipFill>
          <a:blip r:embed="rId1"/>
          <a:stretch>
            <a:fillRect/>
          </a:stretch>
        </p:blipFill>
        <p:spPr>
          <a:xfrm>
            <a:off x="1600200" y="3162300"/>
            <a:ext cx="7610796" cy="5099513"/>
          </a:xfrm>
          <a:prstGeom prst="rect">
            <a:avLst/>
          </a:prstGeom>
        </p:spPr>
      </p:pic>
      <p:pic>
        <p:nvPicPr>
          <p:cNvPr id="16" name="Picture 15"/>
          <p:cNvPicPr>
            <a:picLocks noChangeAspect="1"/>
          </p:cNvPicPr>
          <p:nvPr/>
        </p:nvPicPr>
        <p:blipFill>
          <a:blip r:embed="rId2"/>
          <a:stretch>
            <a:fillRect/>
          </a:stretch>
        </p:blipFill>
        <p:spPr>
          <a:xfrm>
            <a:off x="11582400" y="3671455"/>
            <a:ext cx="6172200" cy="330084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1028700" y="1257300"/>
            <a:ext cx="9380873" cy="1008096"/>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rPr>
              <a:t>Change of basis</a:t>
            </a:r>
            <a:endParaRPr kumimoji="0" lang="en-US" sz="76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sp>
        <p:nvSpPr>
          <p:cNvPr id="14" name="TextBox 14"/>
          <p:cNvSpPr txBox="1"/>
          <p:nvPr/>
        </p:nvSpPr>
        <p:spPr>
          <a:xfrm>
            <a:off x="1028700" y="8783955"/>
            <a:ext cx="820626" cy="61023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03</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pic>
        <p:nvPicPr>
          <p:cNvPr id="16" name="Picture 15"/>
          <p:cNvPicPr>
            <a:picLocks noChangeAspect="1"/>
          </p:cNvPicPr>
          <p:nvPr/>
        </p:nvPicPr>
        <p:blipFill>
          <a:blip r:embed="rId1"/>
          <a:stretch>
            <a:fillRect/>
          </a:stretch>
        </p:blipFill>
        <p:spPr>
          <a:xfrm>
            <a:off x="3771898" y="3238500"/>
            <a:ext cx="10591801" cy="5691117"/>
          </a:xfrm>
          <a:prstGeom prst="rect">
            <a:avLst/>
          </a:prstGeom>
        </p:spPr>
      </p:pic>
      <p:pic>
        <p:nvPicPr>
          <p:cNvPr id="17" name="Picture 16"/>
          <p:cNvPicPr>
            <a:picLocks noChangeAspect="1"/>
          </p:cNvPicPr>
          <p:nvPr/>
        </p:nvPicPr>
        <p:blipFill>
          <a:blip r:embed="rId2"/>
          <a:stretch>
            <a:fillRect/>
          </a:stretch>
        </p:blipFill>
        <p:spPr>
          <a:xfrm flipV="1">
            <a:off x="-400109" y="2430781"/>
            <a:ext cx="18935817" cy="4571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8" name="AutoShape 8"/>
          <p:cNvSpPr/>
          <p:nvPr/>
        </p:nvSpPr>
        <p:spPr>
          <a:xfrm>
            <a:off x="11236299" y="5753100"/>
            <a:ext cx="7051702" cy="45719"/>
          </a:xfrm>
          <a:prstGeom prst="rect">
            <a:avLst/>
          </a:prstGeom>
          <a:solidFill>
            <a:srgbClr val="272727"/>
          </a:solidFill>
        </p:spPr>
      </p:sp>
      <p:sp>
        <p:nvSpPr>
          <p:cNvPr id="9" name="AutoShape 9"/>
          <p:cNvSpPr/>
          <p:nvPr/>
        </p:nvSpPr>
        <p:spPr>
          <a:xfrm rot="5400000">
            <a:off x="5834036" y="5132285"/>
            <a:ext cx="10795000" cy="9525"/>
          </a:xfrm>
          <a:prstGeom prst="rect">
            <a:avLst/>
          </a:prstGeom>
          <a:solidFill>
            <a:srgbClr val="272727"/>
          </a:solidFill>
        </p:spPr>
      </p:sp>
      <p:sp>
        <p:nvSpPr>
          <p:cNvPr id="14" name="TextBox 14"/>
          <p:cNvSpPr txBox="1"/>
          <p:nvPr/>
        </p:nvSpPr>
        <p:spPr>
          <a:xfrm>
            <a:off x="1028700" y="8783955"/>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19</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pic>
        <p:nvPicPr>
          <p:cNvPr id="15" name="Picture 14"/>
          <p:cNvPicPr>
            <a:picLocks noChangeAspect="1"/>
          </p:cNvPicPr>
          <p:nvPr/>
        </p:nvPicPr>
        <p:blipFill>
          <a:blip r:embed="rId1"/>
          <a:stretch>
            <a:fillRect/>
          </a:stretch>
        </p:blipFill>
        <p:spPr>
          <a:xfrm>
            <a:off x="1829064" y="2019108"/>
            <a:ext cx="7983684" cy="5497682"/>
          </a:xfrm>
          <a:prstGeom prst="rect">
            <a:avLst/>
          </a:prstGeom>
        </p:spPr>
      </p:pic>
      <p:pic>
        <p:nvPicPr>
          <p:cNvPr id="17" name="Picture 16"/>
          <p:cNvPicPr>
            <a:picLocks noChangeAspect="1"/>
          </p:cNvPicPr>
          <p:nvPr/>
        </p:nvPicPr>
        <p:blipFill>
          <a:blip r:embed="rId2"/>
          <a:stretch>
            <a:fillRect/>
          </a:stretch>
        </p:blipFill>
        <p:spPr>
          <a:xfrm>
            <a:off x="11629413" y="819782"/>
            <a:ext cx="5955443" cy="4026265"/>
          </a:xfrm>
          <a:prstGeom prst="rect">
            <a:avLst/>
          </a:prstGeom>
        </p:spPr>
      </p:pic>
      <p:pic>
        <p:nvPicPr>
          <p:cNvPr id="18" name="Picture 17"/>
          <p:cNvPicPr>
            <a:picLocks noChangeAspect="1"/>
          </p:cNvPicPr>
          <p:nvPr/>
        </p:nvPicPr>
        <p:blipFill>
          <a:blip r:embed="rId3"/>
          <a:stretch>
            <a:fillRect/>
          </a:stretch>
        </p:blipFill>
        <p:spPr>
          <a:xfrm>
            <a:off x="11629414" y="6199626"/>
            <a:ext cx="5955442" cy="35158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1028700" y="1510030"/>
            <a:ext cx="9380873" cy="1008096"/>
          </a:xfrm>
          <a:prstGeom prst="rect">
            <a:avLst/>
          </a:prstGeom>
        </p:spPr>
        <p:txBody>
          <a:bodyPr lIns="0" tIns="0" rIns="0" bIns="0" rtlCol="0" anchor="t">
            <a:spAutoFit/>
          </a:bodyPr>
          <a:lstStyle/>
          <a:p>
            <a:pPr lvl="0">
              <a:lnSpc>
                <a:spcPts val="7600"/>
              </a:lnSpc>
            </a:pPr>
            <a:r>
              <a:rPr lang="en-US" sz="7600" dirty="0" smtClean="0">
                <a:solidFill>
                  <a:srgbClr val="272727"/>
                </a:solidFill>
                <a:latin typeface="Cormorant SC Medium"/>
              </a:rPr>
              <a:t>PCA </a:t>
            </a:r>
            <a:r>
              <a:rPr lang="en-US" sz="7600" dirty="0">
                <a:solidFill>
                  <a:srgbClr val="272727"/>
                </a:solidFill>
                <a:latin typeface="Cormorant SC Medium"/>
              </a:rPr>
              <a:t>AND SVD</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7" name="AutoShape 7"/>
          <p:cNvSpPr/>
          <p:nvPr/>
        </p:nvSpPr>
        <p:spPr>
          <a:xfrm>
            <a:off x="-152400" y="2994848"/>
            <a:ext cx="18935700" cy="9525"/>
          </a:xfrm>
          <a:prstGeom prst="rect">
            <a:avLst/>
          </a:prstGeom>
          <a:solidFill>
            <a:srgbClr val="272727"/>
          </a:solidFill>
        </p:spPr>
      </p:sp>
      <p:sp>
        <p:nvSpPr>
          <p:cNvPr id="8" name="AutoShape 8"/>
          <p:cNvSpPr/>
          <p:nvPr/>
        </p:nvSpPr>
        <p:spPr>
          <a:xfrm>
            <a:off x="-152400" y="7734300"/>
            <a:ext cx="18935700" cy="9525"/>
          </a:xfrm>
          <a:prstGeom prst="rect">
            <a:avLst/>
          </a:prstGeom>
          <a:solidFill>
            <a:srgbClr val="272727"/>
          </a:solidFill>
        </p:spPr>
      </p:sp>
      <p:sp>
        <p:nvSpPr>
          <p:cNvPr id="14" name="TextBox 14"/>
          <p:cNvSpPr txBox="1"/>
          <p:nvPr/>
        </p:nvSpPr>
        <p:spPr>
          <a:xfrm>
            <a:off x="16916400" y="4953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20</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pic>
        <p:nvPicPr>
          <p:cNvPr id="15" name="Picture 14"/>
          <p:cNvPicPr>
            <a:picLocks noChangeAspect="1"/>
          </p:cNvPicPr>
          <p:nvPr/>
        </p:nvPicPr>
        <p:blipFill>
          <a:blip r:embed="rId1"/>
          <a:stretch>
            <a:fillRect/>
          </a:stretch>
        </p:blipFill>
        <p:spPr>
          <a:xfrm>
            <a:off x="762000" y="3707476"/>
            <a:ext cx="16725040" cy="300401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down)">
                                      <p:cBhvr>
                                        <p:cTn id="14" dur="580">
                                          <p:stCondLst>
                                            <p:cond delay="0"/>
                                          </p:stCondLst>
                                        </p:cTn>
                                        <p:tgtEl>
                                          <p:spTgt spid="6">
                                            <p:txEl>
                                              <p:pRg st="0" end="0"/>
                                            </p:txEl>
                                          </p:spTgt>
                                        </p:tgtEl>
                                      </p:cBhvr>
                                    </p:animEffect>
                                    <p:anim calcmode="lin" valueType="num">
                                      <p:cBhvr>
                                        <p:cTn id="15"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6">
                                            <p:txEl>
                                              <p:pRg st="0" end="0"/>
                                            </p:txEl>
                                          </p:spTgt>
                                        </p:tgtEl>
                                      </p:cBhvr>
                                      <p:to x="100000" y="60000"/>
                                    </p:animScale>
                                    <p:animScale>
                                      <p:cBhvr>
                                        <p:cTn id="21" dur="166" decel="50000">
                                          <p:stCondLst>
                                            <p:cond delay="676"/>
                                          </p:stCondLst>
                                        </p:cTn>
                                        <p:tgtEl>
                                          <p:spTgt spid="6">
                                            <p:txEl>
                                              <p:pRg st="0" end="0"/>
                                            </p:txEl>
                                          </p:spTgt>
                                        </p:tgtEl>
                                      </p:cBhvr>
                                      <p:to x="100000" y="100000"/>
                                    </p:animScale>
                                    <p:animScale>
                                      <p:cBhvr>
                                        <p:cTn id="22" dur="26">
                                          <p:stCondLst>
                                            <p:cond delay="1312"/>
                                          </p:stCondLst>
                                        </p:cTn>
                                        <p:tgtEl>
                                          <p:spTgt spid="6">
                                            <p:txEl>
                                              <p:pRg st="0" end="0"/>
                                            </p:txEl>
                                          </p:spTgt>
                                        </p:tgtEl>
                                      </p:cBhvr>
                                      <p:to x="100000" y="80000"/>
                                    </p:animScale>
                                    <p:animScale>
                                      <p:cBhvr>
                                        <p:cTn id="23" dur="166" decel="50000">
                                          <p:stCondLst>
                                            <p:cond delay="1338"/>
                                          </p:stCondLst>
                                        </p:cTn>
                                        <p:tgtEl>
                                          <p:spTgt spid="6">
                                            <p:txEl>
                                              <p:pRg st="0" end="0"/>
                                            </p:txEl>
                                          </p:spTgt>
                                        </p:tgtEl>
                                      </p:cBhvr>
                                      <p:to x="100000" y="100000"/>
                                    </p:animScale>
                                    <p:animScale>
                                      <p:cBhvr>
                                        <p:cTn id="24" dur="26">
                                          <p:stCondLst>
                                            <p:cond delay="1642"/>
                                          </p:stCondLst>
                                        </p:cTn>
                                        <p:tgtEl>
                                          <p:spTgt spid="6">
                                            <p:txEl>
                                              <p:pRg st="0" end="0"/>
                                            </p:txEl>
                                          </p:spTgt>
                                        </p:tgtEl>
                                      </p:cBhvr>
                                      <p:to x="100000" y="90000"/>
                                    </p:animScale>
                                    <p:animScale>
                                      <p:cBhvr>
                                        <p:cTn id="25" dur="166" decel="50000">
                                          <p:stCondLst>
                                            <p:cond delay="1668"/>
                                          </p:stCondLst>
                                        </p:cTn>
                                        <p:tgtEl>
                                          <p:spTgt spid="6">
                                            <p:txEl>
                                              <p:pRg st="0" end="0"/>
                                            </p:txEl>
                                          </p:spTgt>
                                        </p:tgtEl>
                                      </p:cBhvr>
                                      <p:to x="100000" y="100000"/>
                                    </p:animScale>
                                    <p:animScale>
                                      <p:cBhvr>
                                        <p:cTn id="26" dur="26">
                                          <p:stCondLst>
                                            <p:cond delay="1808"/>
                                          </p:stCondLst>
                                        </p:cTn>
                                        <p:tgtEl>
                                          <p:spTgt spid="6">
                                            <p:txEl>
                                              <p:pRg st="0" end="0"/>
                                            </p:txEl>
                                          </p:spTgt>
                                        </p:tgtEl>
                                      </p:cBhvr>
                                      <p:to x="100000" y="95000"/>
                                    </p:animScale>
                                    <p:animScale>
                                      <p:cBhvr>
                                        <p:cTn id="27"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838200" y="800100"/>
            <a:ext cx="9380873" cy="974090"/>
          </a:xfrm>
          <a:prstGeom prst="rect">
            <a:avLst/>
          </a:prstGeom>
        </p:spPr>
        <p:txBody>
          <a:bodyPr lIns="0" tIns="0" rIns="0" bIns="0" rtlCol="0" anchor="t">
            <a:spAutoFit/>
          </a:bodyPr>
          <a:lstStyle/>
          <a:p>
            <a:pPr lvl="0">
              <a:lnSpc>
                <a:spcPts val="7600"/>
              </a:lnSpc>
            </a:pPr>
            <a:r>
              <a:rPr lang="en-US" sz="4000" dirty="0" smtClean="0">
                <a:solidFill>
                  <a:srgbClr val="272727"/>
                </a:solidFill>
                <a:latin typeface="Times New Roman" panose="02020603050405020304" pitchFamily="18" charset="0"/>
                <a:cs typeface="Times New Roman" panose="02020603050405020304" pitchFamily="18" charset="0"/>
              </a:rPr>
              <a:t>Li</a:t>
            </a:r>
            <a:r>
              <a:rPr lang="vi-VN" altLang="en-US" sz="4000" dirty="0" smtClean="0">
                <a:solidFill>
                  <a:srgbClr val="272727"/>
                </a:solidFill>
                <a:latin typeface="Times New Roman" panose="02020603050405020304" pitchFamily="18" charset="0"/>
                <a:cs typeface="Times New Roman" panose="02020603050405020304" pitchFamily="18" charset="0"/>
              </a:rPr>
              <a:t>ên hệ giữa </a:t>
            </a:r>
            <a:r>
              <a:rPr lang="en-US" sz="4000" dirty="0" smtClean="0">
                <a:solidFill>
                  <a:srgbClr val="272727"/>
                </a:solidFill>
                <a:latin typeface="Times New Roman" panose="02020603050405020304" pitchFamily="18" charset="0"/>
                <a:cs typeface="Times New Roman" panose="02020603050405020304" pitchFamily="18" charset="0"/>
              </a:rPr>
              <a:t>PCA </a:t>
            </a:r>
            <a:r>
              <a:rPr lang="en-US" sz="4000" dirty="0">
                <a:solidFill>
                  <a:srgbClr val="272727"/>
                </a:solidFill>
                <a:latin typeface="Times New Roman" panose="02020603050405020304" pitchFamily="18" charset="0"/>
                <a:cs typeface="Times New Roman" panose="02020603050405020304" pitchFamily="18" charset="0"/>
              </a:rPr>
              <a:t>AND SVD</a:t>
            </a:r>
            <a:endParaRPr kumimoji="0" lang="en-US" sz="4000" b="0" i="0" u="none" strike="noStrike" kern="1200" cap="none" spc="0" normalizeH="0" baseline="0" noProof="0" dirty="0">
              <a:ln>
                <a:noFill/>
              </a:ln>
              <a:solidFill>
                <a:srgbClr val="272727"/>
              </a:solidFill>
              <a:effectLst/>
              <a:uLnTx/>
              <a:uFillTx/>
              <a:latin typeface="Times New Roman" panose="02020603050405020304" pitchFamily="18" charset="0"/>
              <a:ea typeface="+mn-ea"/>
              <a:cs typeface="Times New Roman" panose="02020603050405020304" pitchFamily="18" charset="0"/>
            </a:endParaRPr>
          </a:p>
        </p:txBody>
      </p:sp>
      <p:sp>
        <p:nvSpPr>
          <p:cNvPr id="7" name="AutoShape 7"/>
          <p:cNvSpPr/>
          <p:nvPr/>
        </p:nvSpPr>
        <p:spPr>
          <a:xfrm>
            <a:off x="-152400" y="1790888"/>
            <a:ext cx="18935700" cy="9525"/>
          </a:xfrm>
          <a:prstGeom prst="rect">
            <a:avLst/>
          </a:prstGeom>
          <a:solidFill>
            <a:srgbClr val="272727"/>
          </a:solidFill>
        </p:spPr>
      </p:sp>
      <p:sp>
        <p:nvSpPr>
          <p:cNvPr id="8" name="AutoShape 8"/>
          <p:cNvSpPr/>
          <p:nvPr/>
        </p:nvSpPr>
        <p:spPr>
          <a:xfrm>
            <a:off x="0" y="9639300"/>
            <a:ext cx="18935700" cy="9525"/>
          </a:xfrm>
          <a:prstGeom prst="rect">
            <a:avLst/>
          </a:prstGeom>
          <a:solidFill>
            <a:srgbClr val="272727"/>
          </a:solidFill>
        </p:spPr>
      </p:sp>
      <p:sp>
        <p:nvSpPr>
          <p:cNvPr id="14" name="TextBox 14"/>
          <p:cNvSpPr txBox="1"/>
          <p:nvPr/>
        </p:nvSpPr>
        <p:spPr>
          <a:xfrm>
            <a:off x="16916400" y="4953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Times New Roman" panose="02020603050405020304" pitchFamily="18" charset="0"/>
                <a:ea typeface="+mn-ea"/>
                <a:cs typeface="Times New Roman" panose="02020603050405020304" pitchFamily="18" charset="0"/>
              </a:rPr>
              <a:t>20</a:t>
            </a:r>
            <a:endParaRPr kumimoji="0" lang="en-US" sz="3600" b="0" i="0" u="sng" strike="noStrike" kern="1200" cap="none" spc="0" normalizeH="0" baseline="0" noProof="0">
              <a:ln>
                <a:noFill/>
              </a:ln>
              <a:solidFill>
                <a:srgbClr val="272727"/>
              </a:solidFill>
              <a:effectLst/>
              <a:uLnTx/>
              <a:uFillTx/>
              <a:latin typeface="Times New Roman" panose="02020603050405020304" pitchFamily="18" charset="0"/>
              <a:ea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Text Box 2"/>
              <p:cNvSpPr txBox="1"/>
              <p:nvPr/>
            </p:nvSpPr>
            <p:spPr>
              <a:xfrm>
                <a:off x="7543737" y="1866836"/>
                <a:ext cx="2559685" cy="827405"/>
              </a:xfrm>
              <a:prstGeom prst="rect">
                <a:avLst/>
              </a:prstGeom>
              <a:noFill/>
            </p:spPr>
            <p:txBody>
              <a:bodyPr wrap="none" rtlCol="0" anchor="t">
                <a:spAutoFit/>
              </a:bodyPr>
              <a:p>
                <a:pPr algn="l"/>
                <a14:m>
                  <m:oMathPara xmlns:m="http://schemas.openxmlformats.org/officeDocument/2006/math">
                    <m:oMathParaPr>
                      <m:jc m:val="centerGroup"/>
                    </m:oMathParaPr>
                    <m:oMath xmlns:m="http://schemas.openxmlformats.org/officeDocument/2006/math">
                      <m:r>
                        <a:rPr lang="en-US" sz="2500" i="1">
                          <a:latin typeface="DejaVu Math TeX Gyre" panose="02000503000000000000" charset="0"/>
                          <a:cs typeface="DejaVu Math TeX Gyre" panose="02000503000000000000" charset="0"/>
                        </a:rPr>
                        <m:t>𝑆</m:t>
                      </m:r>
                      <m:r>
                        <a:rPr lang="en-US" sz="2500" i="1">
                          <a:latin typeface="DejaVu Math TeX Gyre" panose="02000503000000000000" charset="0"/>
                          <a:ea typeface="MS Mincho" charset="0"/>
                          <a:cs typeface="DejaVu Math TeX Gyre" panose="02000503000000000000" charset="0"/>
                        </a:rPr>
                        <m:t>=</m:t>
                      </m:r>
                      <m:f>
                        <m:fPr>
                          <m:ctrlPr>
                            <a:rPr lang="en-US" sz="2500" i="1">
                              <a:latin typeface="DejaVu Math TeX Gyre" panose="02000503000000000000" charset="0"/>
                              <a:cs typeface="DejaVu Math TeX Gyre" panose="02000503000000000000" charset="0"/>
                            </a:rPr>
                          </m:ctrlPr>
                        </m:fPr>
                        <m:num>
                          <m:r>
                            <a:rPr lang="en-US" sz="2500" i="1">
                              <a:latin typeface="DejaVu Math TeX Gyre" panose="02000503000000000000" charset="0"/>
                              <a:ea typeface="MS Mincho" charset="0"/>
                              <a:cs typeface="DejaVu Math TeX Gyre" panose="02000503000000000000" charset="0"/>
                            </a:rPr>
                            <m:t>1</m:t>
                          </m:r>
                        </m:num>
                        <m:den>
                          <m:r>
                            <a:rPr lang="en-US" sz="2500" i="1">
                              <a:latin typeface="DejaVu Math TeX Gyre" panose="02000503000000000000" charset="0"/>
                              <a:cs typeface="DejaVu Math TeX Gyre" panose="02000503000000000000" charset="0"/>
                            </a:rPr>
                            <m:t>𝑛−</m:t>
                          </m:r>
                          <m:r>
                            <a:rPr lang="en-US" sz="2500" i="1">
                              <a:latin typeface="DejaVu Math TeX Gyre" panose="02000503000000000000" charset="0"/>
                              <a:ea typeface="MS Mincho" charset="0"/>
                              <a:cs typeface="DejaVu Math TeX Gyre" panose="02000503000000000000" charset="0"/>
                            </a:rPr>
                            <m:t>1</m:t>
                          </m:r>
                        </m:den>
                      </m:f>
                      <m:r>
                        <a:rPr lang="en-US" sz="2500" i="1">
                          <a:latin typeface="DejaVu Math TeX Gyre" panose="02000503000000000000" charset="0"/>
                          <a:cs typeface="DejaVu Math TeX Gyre" panose="02000503000000000000" charset="0"/>
                        </a:rPr>
                        <m:t>𝑋</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𝑋</m:t>
                          </m:r>
                        </m:e>
                        <m:sup>
                          <m:r>
                            <a:rPr lang="en-US" sz="2500" i="1">
                              <a:latin typeface="DejaVu Math TeX Gyre" panose="02000503000000000000" charset="0"/>
                              <a:cs typeface="DejaVu Math TeX Gyre" panose="02000503000000000000" charset="0"/>
                            </a:rPr>
                            <m:t>𝑇</m:t>
                          </m:r>
                        </m:sup>
                      </m:sSup>
                    </m:oMath>
                  </m:oMathPara>
                </a14:m>
                <a:endParaRPr lang="en-US" sz="2500">
                  <a:latin typeface="Times New Roman" panose="02020603050405020304" pitchFamily="18" charset="0"/>
                  <a:cs typeface="Times New Roman" panose="02020603050405020304" pitchFamily="18" charset="0"/>
                </a:endParaRPr>
              </a:p>
            </p:txBody>
          </p:sp>
        </mc:Choice>
        <mc:Fallback>
          <p:sp>
            <p:nvSpPr>
              <p:cNvPr id="3" name="Text Box 2"/>
              <p:cNvSpPr txBox="1">
                <a:spLocks noRot="1" noChangeAspect="1" noMove="1" noResize="1" noEditPoints="1" noAdjustHandles="1" noChangeArrowheads="1" noChangeShapeType="1" noTextEdit="1"/>
              </p:cNvSpPr>
              <p:nvPr/>
            </p:nvSpPr>
            <p:spPr>
              <a:xfrm>
                <a:off x="7543737" y="1866836"/>
                <a:ext cx="2559685" cy="827405"/>
              </a:xfrm>
              <a:prstGeom prst="rect">
                <a:avLst/>
              </a:prstGeom>
              <a:blipFill rotWithShape="1">
                <a:blip r:embed="rId1"/>
                <a:stretch>
                  <a:fillRect l="-22" t="-69" r="22" b="69"/>
                </a:stretch>
              </a:blipFill>
            </p:spPr>
            <p:txBody>
              <a:bodyPr/>
              <a:lstStyle/>
              <a:p>
                <a:r>
                  <a:rPr lang="en-US" altLang="en-US">
                    <a:noFill/>
                  </a:rPr>
                  <a:t> </a:t>
                </a:r>
              </a:p>
            </p:txBody>
          </p:sp>
        </mc:Fallback>
      </mc:AlternateContent>
      <p:sp>
        <p:nvSpPr>
          <p:cNvPr id="4" name="Text Box 3"/>
          <p:cNvSpPr txBox="1"/>
          <p:nvPr/>
        </p:nvSpPr>
        <p:spPr>
          <a:xfrm>
            <a:off x="257175" y="2063115"/>
            <a:ext cx="5946140" cy="475615"/>
          </a:xfrm>
          <a:prstGeom prst="rect">
            <a:avLst/>
          </a:prstGeom>
          <a:noFill/>
        </p:spPr>
        <p:txBody>
          <a:bodyPr wrap="none" rtlCol="0">
            <a:spAutoFit/>
          </a:bodyPr>
          <a:p>
            <a:r>
              <a:rPr lang="en-US" sz="2500">
                <a:latin typeface="Times New Roman" panose="02020603050405020304" pitchFamily="18" charset="0"/>
                <a:cs typeface="Times New Roman" panose="02020603050405020304" pitchFamily="18" charset="0"/>
              </a:rPr>
              <a:t>C</a:t>
            </a:r>
            <a:r>
              <a:rPr lang="vi-VN" altLang="en-US" sz="2500">
                <a:latin typeface="Times New Roman" panose="02020603050405020304" pitchFamily="18" charset="0"/>
                <a:cs typeface="Times New Roman" panose="02020603050405020304" pitchFamily="18" charset="0"/>
              </a:rPr>
              <a:t>ông thức tính co</a:t>
            </a:r>
            <a:r>
              <a:rPr lang="en-US" altLang="vi-VN" sz="2500">
                <a:latin typeface="Times New Roman" panose="02020603050405020304" pitchFamily="18" charset="0"/>
                <a:cs typeface="Times New Roman" panose="02020603050405020304" pitchFamily="18" charset="0"/>
              </a:rPr>
              <a:t>variance matrix </a:t>
            </a:r>
            <a:r>
              <a:rPr lang="vi-VN" altLang="en-US" sz="2500">
                <a:latin typeface="Times New Roman" panose="02020603050405020304" pitchFamily="18" charset="0"/>
                <a:cs typeface="Times New Roman" panose="02020603050405020304" pitchFamily="18" charset="0"/>
              </a:rPr>
              <a:t>hiệu chỉnh:</a:t>
            </a:r>
            <a:endParaRPr lang="vi-VN" altLang="en-US" sz="2500">
              <a:latin typeface="Times New Roman" panose="02020603050405020304" pitchFamily="18" charset="0"/>
              <a:cs typeface="Times New Roman" panose="02020603050405020304" pitchFamily="18" charset="0"/>
            </a:endParaRPr>
          </a:p>
        </p:txBody>
      </p:sp>
      <p:sp>
        <p:nvSpPr>
          <p:cNvPr id="5" name="Text Box 4"/>
          <p:cNvSpPr txBox="1"/>
          <p:nvPr/>
        </p:nvSpPr>
        <p:spPr>
          <a:xfrm>
            <a:off x="304800" y="2785745"/>
            <a:ext cx="7366000" cy="475615"/>
          </a:xfrm>
          <a:prstGeom prst="rect">
            <a:avLst/>
          </a:prstGeom>
          <a:noFill/>
        </p:spPr>
        <p:txBody>
          <a:bodyPr wrap="none" rtlCol="0">
            <a:spAutoFit/>
          </a:bodyPr>
          <a:p>
            <a:r>
              <a:rPr lang="vi-VN" altLang="en-US" sz="2500">
                <a:latin typeface="Times New Roman" panose="02020603050405020304" pitchFamily="18" charset="0"/>
                <a:cs typeface="Times New Roman" panose="02020603050405020304" pitchFamily="18" charset="0"/>
              </a:rPr>
              <a:t>Ta có có thể phân tích ma trận X sử dụng SVD như sau: </a:t>
            </a:r>
            <a:endParaRPr lang="vi-VN" altLang="en-US" sz="25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Text Box 9"/>
              <p:cNvSpPr txBox="1"/>
              <p:nvPr/>
            </p:nvSpPr>
            <p:spPr>
              <a:xfrm>
                <a:off x="8610600" y="2783840"/>
                <a:ext cx="1916430" cy="485140"/>
              </a:xfrm>
              <a:prstGeom prst="rect">
                <a:avLst/>
              </a:prstGeom>
              <a:noFill/>
            </p:spPr>
            <p:txBody>
              <a:bodyPr wrap="none" rtlCol="0">
                <a:spAutoFit/>
              </a:bodyPr>
              <a:p>
                <a:pPr algn="l"/>
                <a14:m>
                  <m:oMath xmlns:m="http://schemas.openxmlformats.org/officeDocument/2006/math">
                    <m:r>
                      <a:rPr lang="en-US" sz="2500" i="1">
                        <a:latin typeface="DejaVu Math TeX Gyre" panose="02000503000000000000" charset="0"/>
                        <a:cs typeface="DejaVu Math TeX Gyre" panose="02000503000000000000" charset="0"/>
                      </a:rPr>
                      <m:t>𝑋</m:t>
                    </m:r>
                    <m:r>
                      <a:rPr lang="en-US" sz="2500" i="1">
                        <a:latin typeface="DejaVu Math TeX Gyre" panose="02000503000000000000" charset="0"/>
                        <a:ea typeface="MS Mincho" charset="0"/>
                        <a:cs typeface="DejaVu Math TeX Gyre" panose="02000503000000000000" charset="0"/>
                      </a:rPr>
                      <m:t>=</m:t>
                    </m:r>
                    <m:r>
                      <a:rPr lang="en-US" sz="2500" i="1">
                        <a:latin typeface="Times New Roman" panose="02020603050405020304" pitchFamily="18" charset="0"/>
                        <a:cs typeface="Times New Roman" panose="02020603050405020304" pitchFamily="18" charset="0"/>
                      </a:rPr>
                      <m:t>𝑈Σ</m:t>
                    </m:r>
                    <m:sSup>
                      <m:sSupPr>
                        <m:ctrlPr>
                          <a:rPr lang="en-US" sz="2500" i="1">
                            <a:latin typeface="Times New Roman" panose="02020603050405020304" pitchFamily="18" charset="0"/>
                            <a:cs typeface="Times New Roman" panose="02020603050405020304" pitchFamily="18" charset="0"/>
                          </a:rPr>
                        </m:ctrlPr>
                      </m:sSupPr>
                      <m:e>
                        <m:r>
                          <a:rPr lang="en-US" sz="2500" i="1">
                            <a:latin typeface="Times New Roman" panose="02020603050405020304" pitchFamily="18" charset="0"/>
                            <a:cs typeface="Times New Roman" panose="02020603050405020304" pitchFamily="18" charset="0"/>
                          </a:rPr>
                          <m:t>𝑉</m:t>
                        </m:r>
                      </m:e>
                      <m:sup>
                        <m:r>
                          <a:rPr lang="en-US" sz="2500" i="1">
                            <a:latin typeface="Times New Roman" panose="02020603050405020304" pitchFamily="18" charset="0"/>
                            <a:cs typeface="Times New Roman" panose="02020603050405020304" pitchFamily="18" charset="0"/>
                          </a:rPr>
                          <m:t>𝑇</m:t>
                        </m:r>
                      </m:sup>
                    </m:sSup>
                  </m:oMath>
                </a14:m>
                <a:r>
                  <a:rPr lang="en-US" sz="2500" i="1">
                    <a:latin typeface="Times New Roman" panose="02020603050405020304" pitchFamily="18" charset="0"/>
                    <a:cs typeface="Times New Roman" panose="02020603050405020304" pitchFamily="18" charset="0"/>
                  </a:rPr>
                  <a:t>𝑈Σ_x001A_𝑉_x001B_𝑇_x001B_∑Σ∑∑∑</a:t>
                </a:r>
                <a:endParaRPr lang="en-US" sz="2500" i="1">
                  <a:latin typeface="Times New Roman" panose="02020603050405020304" pitchFamily="18" charset="0"/>
                  <a:cs typeface="Times New Roman" panose="02020603050405020304" pitchFamily="18" charset="0"/>
                </a:endParaRPr>
              </a:p>
            </p:txBody>
          </p:sp>
        </mc:Choice>
        <mc:Fallback>
          <p:sp>
            <p:nvSpPr>
              <p:cNvPr id="10" name="Text Box 9"/>
              <p:cNvSpPr txBox="1">
                <a:spLocks noRot="1" noChangeAspect="1" noMove="1" noResize="1" noEditPoints="1" noAdjustHandles="1" noChangeArrowheads="1" noChangeShapeType="1" noTextEdit="1"/>
              </p:cNvSpPr>
              <p:nvPr/>
            </p:nvSpPr>
            <p:spPr>
              <a:xfrm>
                <a:off x="8610600" y="2783840"/>
                <a:ext cx="1916430" cy="485140"/>
              </a:xfrm>
              <a:prstGeom prst="rect">
                <a:avLst/>
              </a:prstGeom>
              <a:blipFill rotWithShape="1">
                <a:blip r:embed="rId2"/>
                <a:stretch>
                  <a:fillRect/>
                </a:stretch>
              </a:blipFill>
            </p:spPr>
            <p:txBody>
              <a:bodyPr/>
              <a:lstStyle/>
              <a:p>
                <a:r>
                  <a:rPr lang="en-US" altLang="en-US">
                    <a:noFill/>
                  </a:rPr>
                  <a:t> </a:t>
                </a:r>
              </a:p>
            </p:txBody>
          </p:sp>
        </mc:Fallback>
      </mc:AlternateContent>
      <p:sp>
        <p:nvSpPr>
          <p:cNvPr id="11" name="Text Box 10"/>
          <p:cNvSpPr txBox="1"/>
          <p:nvPr/>
        </p:nvSpPr>
        <p:spPr>
          <a:xfrm>
            <a:off x="10363200" y="2063115"/>
            <a:ext cx="553720" cy="475615"/>
          </a:xfrm>
          <a:prstGeom prst="rect">
            <a:avLst/>
          </a:prstGeom>
          <a:noFill/>
        </p:spPr>
        <p:txBody>
          <a:bodyPr wrap="none" rtlCol="0">
            <a:spAutoFit/>
          </a:bodyPr>
          <a:p>
            <a:r>
              <a:rPr lang="en-US" sz="2500">
                <a:latin typeface="Times New Roman" panose="02020603050405020304" pitchFamily="18" charset="0"/>
                <a:cs typeface="Times New Roman" panose="02020603050405020304" pitchFamily="18" charset="0"/>
              </a:rPr>
              <a:t>(1)</a:t>
            </a:r>
            <a:endParaRPr lang="en-US" sz="2500">
              <a:latin typeface="Times New Roman" panose="02020603050405020304" pitchFamily="18" charset="0"/>
              <a:cs typeface="Times New Roman" panose="02020603050405020304" pitchFamily="18" charset="0"/>
            </a:endParaRPr>
          </a:p>
        </p:txBody>
      </p:sp>
      <p:sp>
        <p:nvSpPr>
          <p:cNvPr id="12" name="Text Box 11"/>
          <p:cNvSpPr txBox="1"/>
          <p:nvPr/>
        </p:nvSpPr>
        <p:spPr>
          <a:xfrm>
            <a:off x="10668000" y="2781300"/>
            <a:ext cx="553720" cy="475615"/>
          </a:xfrm>
          <a:prstGeom prst="rect">
            <a:avLst/>
          </a:prstGeom>
          <a:noFill/>
        </p:spPr>
        <p:txBody>
          <a:bodyPr wrap="none" rtlCol="0" anchor="t">
            <a:spAutoFit/>
          </a:bodyPr>
          <a:p>
            <a:r>
              <a:rPr lang="en-US" sz="2500">
                <a:latin typeface="Times New Roman" panose="02020603050405020304" pitchFamily="18" charset="0"/>
                <a:cs typeface="Times New Roman" panose="02020603050405020304" pitchFamily="18" charset="0"/>
                <a:sym typeface="+mn-ea"/>
              </a:rPr>
              <a:t>(2)</a:t>
            </a:r>
            <a:endParaRPr lang="en-US" sz="2500">
              <a:latin typeface="Times New Roman" panose="02020603050405020304" pitchFamily="18" charset="0"/>
              <a:cs typeface="Times New Roman" panose="02020603050405020304" pitchFamily="18" charset="0"/>
              <a:sym typeface="+mn-ea"/>
            </a:endParaRPr>
          </a:p>
        </p:txBody>
      </p:sp>
      <p:sp>
        <p:nvSpPr>
          <p:cNvPr id="13" name="Text Box 12"/>
          <p:cNvSpPr txBox="1"/>
          <p:nvPr/>
        </p:nvSpPr>
        <p:spPr>
          <a:xfrm>
            <a:off x="257175" y="3314700"/>
            <a:ext cx="2890520" cy="475615"/>
          </a:xfrm>
          <a:prstGeom prst="rect">
            <a:avLst/>
          </a:prstGeom>
          <a:noFill/>
        </p:spPr>
        <p:txBody>
          <a:bodyPr wrap="none" rtlCol="0">
            <a:spAutoFit/>
          </a:bodyPr>
          <a:p>
            <a:r>
              <a:rPr lang="en-US" sz="2500">
                <a:latin typeface="Times New Roman" panose="02020603050405020304" pitchFamily="18" charset="0"/>
                <a:cs typeface="Times New Roman" panose="02020603050405020304" pitchFamily="18" charset="0"/>
              </a:rPr>
              <a:t>Th</a:t>
            </a:r>
            <a:r>
              <a:rPr lang="vi-VN" altLang="en-US" sz="2500">
                <a:latin typeface="Times New Roman" panose="02020603050405020304" pitchFamily="18" charset="0"/>
                <a:cs typeface="Times New Roman" panose="02020603050405020304" pitchFamily="18" charset="0"/>
              </a:rPr>
              <a:t>ế (2) vào (1) ta có:</a:t>
            </a:r>
            <a:endParaRPr lang="vi-VN" altLang="en-US" sz="25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Text Box 16"/>
              <p:cNvSpPr txBox="1"/>
              <p:nvPr/>
            </p:nvSpPr>
            <p:spPr>
              <a:xfrm>
                <a:off x="3276600" y="3198495"/>
                <a:ext cx="9617710" cy="708025"/>
              </a:xfrm>
              <a:prstGeom prst="rect">
                <a:avLst/>
              </a:prstGeom>
              <a:noFill/>
            </p:spPr>
            <p:txBody>
              <a:bodyPr wrap="none" rtlCol="0">
                <a:spAutoFit/>
              </a:bodyPr>
              <a:p>
                <a:pPr algn="l"/>
                <a14:m>
                  <m:oMath xmlns:m="http://schemas.openxmlformats.org/officeDocument/2006/math">
                    <m:r>
                      <a:rPr lang="en-US" sz="2500" i="1">
                        <a:latin typeface="DejaVu Math TeX Gyre" panose="02000503000000000000" charset="0"/>
                        <a:cs typeface="DejaVu Math TeX Gyre" panose="02000503000000000000" charset="0"/>
                      </a:rPr>
                      <m:t>𝑆</m:t>
                    </m:r>
                    <m:r>
                      <a:rPr lang="en-US" sz="2500" i="1">
                        <a:latin typeface="DejaVu Math TeX Gyre" panose="02000503000000000000" charset="0"/>
                        <a:ea typeface="MS Mincho" charset="0"/>
                        <a:cs typeface="DejaVu Math TeX Gyre" panose="02000503000000000000" charset="0"/>
                      </a:rPr>
                      <m:t>=</m:t>
                    </m:r>
                    <m:f>
                      <m:fPr>
                        <m:ctrlPr>
                          <a:rPr lang="en-US" sz="2500" i="1">
                            <a:latin typeface="DejaVu Math TeX Gyre" panose="02000503000000000000" charset="0"/>
                            <a:cs typeface="DejaVu Math TeX Gyre" panose="02000503000000000000" charset="0"/>
                          </a:rPr>
                        </m:ctrlPr>
                      </m:fPr>
                      <m:num>
                        <m:r>
                          <a:rPr lang="en-US" sz="2500" i="1">
                            <a:latin typeface="DejaVu Math TeX Gyre" panose="02000503000000000000" charset="0"/>
                            <a:ea typeface="MS Mincho" charset="0"/>
                            <a:cs typeface="DejaVu Math TeX Gyre" panose="02000503000000000000" charset="0"/>
                          </a:rPr>
                          <m:t>1</m:t>
                        </m:r>
                      </m:num>
                      <m:den>
                        <m:r>
                          <a:rPr lang="en-US" sz="2500" i="1">
                            <a:latin typeface="DejaVu Math TeX Gyre" panose="02000503000000000000" charset="0"/>
                            <a:cs typeface="DejaVu Math TeX Gyre" panose="02000503000000000000" charset="0"/>
                          </a:rPr>
                          <m:t>𝑛</m:t>
                        </m:r>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1</m:t>
                        </m:r>
                      </m:den>
                    </m:f>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𝑈𝛴</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𝑉</m:t>
                        </m:r>
                      </m:e>
                      <m:sup>
                        <m:r>
                          <a:rPr lang="en-US" sz="2500" i="1">
                            <a:latin typeface="DejaVu Math TeX Gyre" panose="02000503000000000000" charset="0"/>
                            <a:cs typeface="DejaVu Math TeX Gyre" panose="02000503000000000000" charset="0"/>
                          </a:rPr>
                          <m:t>𝑇</m:t>
                        </m:r>
                      </m:sup>
                    </m:sSup>
                    <m:r>
                      <a:rPr lang="en-US" sz="2500" i="1">
                        <a:latin typeface="DejaVu Math TeX Gyre" panose="02000503000000000000" charset="0"/>
                        <a:ea typeface="MS Mincho" charset="0"/>
                        <a:cs typeface="DejaVu Math TeX Gyre" panose="02000503000000000000" charset="0"/>
                      </a:rPr>
                      <m:t>)</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𝑈𝛴</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𝑉</m:t>
                            </m:r>
                          </m:e>
                          <m:sup>
                            <m:r>
                              <a:rPr lang="en-US" sz="2500" i="1">
                                <a:latin typeface="DejaVu Math TeX Gyre" panose="02000503000000000000" charset="0"/>
                                <a:cs typeface="DejaVu Math TeX Gyre" panose="02000503000000000000" charset="0"/>
                              </a:rPr>
                              <m:t>𝑇</m:t>
                            </m:r>
                          </m:sup>
                        </m:sSup>
                        <m:r>
                          <a:rPr lang="en-US" sz="2500" i="1">
                            <a:latin typeface="DejaVu Math TeX Gyre" panose="02000503000000000000" charset="0"/>
                            <a:ea typeface="MS Mincho" charset="0"/>
                            <a:cs typeface="DejaVu Math TeX Gyre" panose="02000503000000000000" charset="0"/>
                          </a:rPr>
                          <m:t>)</m:t>
                        </m:r>
                      </m:e>
                      <m:sup>
                        <m:r>
                          <a:rPr lang="en-US" sz="2500" i="1">
                            <a:latin typeface="DejaVu Math TeX Gyre" panose="02000503000000000000" charset="0"/>
                            <a:cs typeface="DejaVu Math TeX Gyre" panose="02000503000000000000" charset="0"/>
                          </a:rPr>
                          <m:t>𝑇</m:t>
                        </m:r>
                      </m:sup>
                    </m:sSup>
                    <m:r>
                      <a:rPr lang="en-US" sz="2500" i="1">
                        <a:latin typeface="DejaVu Math TeX Gyre" panose="02000503000000000000" charset="0"/>
                        <a:ea typeface="MS Mincho" charset="0"/>
                        <a:cs typeface="DejaVu Math TeX Gyre" panose="02000503000000000000" charset="0"/>
                      </a:rPr>
                      <m:t>=</m:t>
                    </m:r>
                    <m:f>
                      <m:fPr>
                        <m:ctrlPr>
                          <a:rPr lang="en-US" sz="2500" i="1">
                            <a:latin typeface="DejaVu Math TeX Gyre" panose="02000503000000000000" charset="0"/>
                            <a:cs typeface="DejaVu Math TeX Gyre" panose="02000503000000000000" charset="0"/>
                          </a:rPr>
                        </m:ctrlPr>
                      </m:fPr>
                      <m:num>
                        <m:r>
                          <a:rPr lang="en-US" sz="2500" i="1">
                            <a:latin typeface="DejaVu Math TeX Gyre" panose="02000503000000000000" charset="0"/>
                            <a:ea typeface="MS Mincho" charset="0"/>
                            <a:cs typeface="DejaVu Math TeX Gyre" panose="02000503000000000000" charset="0"/>
                          </a:rPr>
                          <m:t>1</m:t>
                        </m:r>
                      </m:num>
                      <m:den>
                        <m:r>
                          <a:rPr lang="en-US" sz="2500" i="1">
                            <a:latin typeface="DejaVu Math TeX Gyre" panose="02000503000000000000" charset="0"/>
                            <a:cs typeface="DejaVu Math TeX Gyre" panose="02000503000000000000" charset="0"/>
                          </a:rPr>
                          <m:t>𝑛</m:t>
                        </m:r>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1</m:t>
                        </m:r>
                      </m:den>
                    </m:f>
                    <m:r>
                      <a:rPr lang="en-US" sz="2500" i="1">
                        <a:latin typeface="DejaVu Math TeX Gyre" panose="02000503000000000000" charset="0"/>
                        <a:cs typeface="DejaVu Math TeX Gyre" panose="02000503000000000000" charset="0"/>
                      </a:rPr>
                      <m:t>𝑈</m:t>
                    </m:r>
                    <m:r>
                      <a:rPr lang="en-US" sz="2500" i="1">
                        <a:latin typeface="DejaVu Math TeX Gyre" panose="02000503000000000000" charset="0"/>
                        <a:ea typeface="MS Mincho" charset="0"/>
                        <a:cs typeface="DejaVu Math TeX Gyre" panose="02000503000000000000" charset="0"/>
                      </a:rPr>
                      <m:t>𝛴</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𝑉</m:t>
                        </m:r>
                      </m:e>
                      <m:sup>
                        <m:r>
                          <a:rPr lang="en-US" sz="2500" i="1">
                            <a:latin typeface="DejaVu Math TeX Gyre" panose="02000503000000000000" charset="0"/>
                            <a:cs typeface="DejaVu Math TeX Gyre" panose="02000503000000000000" charset="0"/>
                          </a:rPr>
                          <m:t>𝑇</m:t>
                        </m:r>
                      </m:sup>
                    </m:sSup>
                    <m:r>
                      <a:rPr lang="en-US" sz="2500" i="1">
                        <a:latin typeface="DejaVu Math TeX Gyre" panose="02000503000000000000" charset="0"/>
                        <a:cs typeface="DejaVu Math TeX Gyre" panose="02000503000000000000" charset="0"/>
                      </a:rPr>
                      <m:t>𝑉</m:t>
                    </m:r>
                    <m:r>
                      <a:rPr lang="en-US" sz="2500" i="1">
                        <a:latin typeface="DejaVu Math TeX Gyre" panose="02000503000000000000" charset="0"/>
                        <a:ea typeface="MS Mincho" charset="0"/>
                        <a:cs typeface="DejaVu Math TeX Gyre" panose="02000503000000000000" charset="0"/>
                      </a:rPr>
                      <m:t>𝛴</m:t>
                    </m:r>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𝑈</m:t>
                        </m:r>
                      </m:e>
                      <m:sup>
                        <m:r>
                          <a:rPr lang="en-US" sz="2500" i="1">
                            <a:latin typeface="DejaVu Math TeX Gyre" panose="02000503000000000000" charset="0"/>
                            <a:cs typeface="DejaVu Math TeX Gyre" panose="02000503000000000000" charset="0"/>
                          </a:rPr>
                          <m:t>𝑇</m:t>
                        </m:r>
                      </m:sup>
                    </m:sSup>
                  </m:oMath>
                </a14:m>
                <a:r>
                  <a:rPr lang="en-US" sz="2500">
                    <a:latin typeface="Times New Roman" panose="02020603050405020304" pitchFamily="18" charset="0"/>
                    <a:cs typeface="Times New Roman" panose="02020603050405020304" pitchFamily="18" charset="0"/>
                  </a:rPr>
                  <a:t>=</a:t>
                </a:r>
                <a14:m>
                  <m:oMath xmlns:m="http://schemas.openxmlformats.org/officeDocument/2006/math">
                    <m:f>
                      <m:fPr>
                        <m:ctrlPr>
                          <a:rPr lang="en-US" sz="2500" i="1">
                            <a:latin typeface="DejaVu Math TeX Gyre" panose="02000503000000000000" charset="0"/>
                            <a:cs typeface="DejaVu Math TeX Gyre" panose="02000503000000000000" charset="0"/>
                          </a:rPr>
                        </m:ctrlPr>
                      </m:fPr>
                      <m:num>
                        <m:r>
                          <a:rPr lang="en-US" sz="2500" i="1">
                            <a:latin typeface="DejaVu Math TeX Gyre" panose="02000503000000000000" charset="0"/>
                            <a:ea typeface="MS Mincho" charset="0"/>
                            <a:cs typeface="DejaVu Math TeX Gyre" panose="02000503000000000000" charset="0"/>
                          </a:rPr>
                          <m:t>1</m:t>
                        </m:r>
                      </m:num>
                      <m:den>
                        <m:r>
                          <a:rPr lang="en-US" sz="2500" i="1">
                            <a:latin typeface="DejaVu Math TeX Gyre" panose="02000503000000000000" charset="0"/>
                            <a:cs typeface="DejaVu Math TeX Gyre" panose="02000503000000000000" charset="0"/>
                          </a:rPr>
                          <m:t>𝑛</m:t>
                        </m:r>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1</m:t>
                        </m:r>
                      </m:den>
                    </m:f>
                    <m:r>
                      <a:rPr lang="en-US" sz="2500" i="1">
                        <a:latin typeface="DejaVu Math TeX Gyre" panose="02000503000000000000" charset="0"/>
                        <a:cs typeface="DejaVu Math TeX Gyre" panose="02000503000000000000" charset="0"/>
                      </a:rPr>
                      <m:t>𝑈</m:t>
                    </m:r>
                    <m:f>
                      <m:fPr>
                        <m:ctrlPr>
                          <a:rPr lang="en-US" sz="2500" i="1">
                            <a:latin typeface="DejaVu Math TeX Gyre" panose="02000503000000000000" charset="0"/>
                            <a:cs typeface="DejaVu Math TeX Gyre" panose="02000503000000000000" charset="0"/>
                          </a:rPr>
                        </m:ctrlPr>
                      </m:fPr>
                      <m:num>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ea typeface="MS Mincho" charset="0"/>
                                <a:cs typeface="DejaVu Math TeX Gyre" panose="02000503000000000000" charset="0"/>
                              </a:rPr>
                              <m:t>𝛴</m:t>
                            </m:r>
                          </m:e>
                          <m:sup>
                            <m:r>
                              <a:rPr lang="en-US" sz="2500" i="1">
                                <a:latin typeface="DejaVu Math TeX Gyre" panose="02000503000000000000" charset="0"/>
                                <a:ea typeface="MS Mincho" charset="0"/>
                                <a:cs typeface="DejaVu Math TeX Gyre" panose="02000503000000000000" charset="0"/>
                              </a:rPr>
                              <m:t>2</m:t>
                            </m:r>
                          </m:sup>
                        </m:sSup>
                      </m:num>
                      <m:den>
                        <m:r>
                          <a:rPr lang="en-US" sz="2500" i="1">
                            <a:latin typeface="DejaVu Math TeX Gyre" panose="02000503000000000000" charset="0"/>
                            <a:cs typeface="DejaVu Math TeX Gyre" panose="02000503000000000000" charset="0"/>
                          </a:rPr>
                          <m:t>𝑛</m:t>
                        </m:r>
                        <m:r>
                          <a:rPr lang="en-US" sz="2500" i="1">
                            <a:latin typeface="DejaVu Math TeX Gyre" panose="02000503000000000000" charset="0"/>
                            <a:ea typeface="MS Mincho" charset="0"/>
                            <a:cs typeface="DejaVu Math TeX Gyre" panose="02000503000000000000" charset="0"/>
                          </a:rPr>
                          <m:t>−</m:t>
                        </m:r>
                        <m:r>
                          <a:rPr lang="en-US" sz="2500" i="1">
                            <a:latin typeface="DejaVu Math TeX Gyre" panose="02000503000000000000" charset="0"/>
                            <a:ea typeface="MS Mincho" charset="0"/>
                            <a:cs typeface="DejaVu Math TeX Gyre" panose="02000503000000000000" charset="0"/>
                          </a:rPr>
                          <m:t>1</m:t>
                        </m:r>
                      </m:den>
                    </m:f>
                    <m:sSup>
                      <m:sSupPr>
                        <m:ctrlPr>
                          <a:rPr lang="en-US" sz="2500" i="1">
                            <a:latin typeface="DejaVu Math TeX Gyre" panose="02000503000000000000" charset="0"/>
                            <a:cs typeface="DejaVu Math TeX Gyre" panose="02000503000000000000" charset="0"/>
                          </a:rPr>
                        </m:ctrlPr>
                      </m:sSupPr>
                      <m:e>
                        <m:r>
                          <a:rPr lang="en-US" sz="2500" i="1">
                            <a:latin typeface="DejaVu Math TeX Gyre" panose="02000503000000000000" charset="0"/>
                            <a:cs typeface="DejaVu Math TeX Gyre" panose="02000503000000000000" charset="0"/>
                          </a:rPr>
                          <m:t>𝑈</m:t>
                        </m:r>
                      </m:e>
                      <m:sup>
                        <m:r>
                          <a:rPr lang="en-US" sz="2500" i="1">
                            <a:latin typeface="DejaVu Math TeX Gyre" panose="02000503000000000000" charset="0"/>
                            <a:cs typeface="DejaVu Math TeX Gyre" panose="02000503000000000000" charset="0"/>
                          </a:rPr>
                          <m:t>𝑇</m:t>
                        </m:r>
                      </m:sup>
                    </m:sSup>
                  </m:oMath>
                </a14:m>
                <a:endParaRPr lang="en-US" sz="2500">
                  <a:latin typeface="Times New Roman" panose="02020603050405020304" pitchFamily="18" charset="0"/>
                  <a:cs typeface="Times New Roman" panose="02020603050405020304" pitchFamily="18" charset="0"/>
                </a:endParaRPr>
              </a:p>
            </p:txBody>
          </p:sp>
        </mc:Choice>
        <mc:Fallback>
          <p:sp>
            <p:nvSpPr>
              <p:cNvPr id="17" name="Text Box 16"/>
              <p:cNvSpPr txBox="1">
                <a:spLocks noRot="1" noChangeAspect="1" noMove="1" noResize="1" noEditPoints="1" noAdjustHandles="1" noChangeArrowheads="1" noChangeShapeType="1" noTextEdit="1"/>
              </p:cNvSpPr>
              <p:nvPr/>
            </p:nvSpPr>
            <p:spPr>
              <a:xfrm>
                <a:off x="3276600" y="3198495"/>
                <a:ext cx="9617710" cy="708025"/>
              </a:xfrm>
              <a:prstGeom prst="rect">
                <a:avLst/>
              </a:prstGeom>
              <a:blipFill rotWithShape="1">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19" name="Text Box 18"/>
              <p:cNvSpPr txBox="1"/>
              <p:nvPr/>
            </p:nvSpPr>
            <p:spPr>
              <a:xfrm>
                <a:off x="257175" y="3848100"/>
                <a:ext cx="9899015" cy="694690"/>
              </a:xfrm>
              <a:prstGeom prst="rect">
                <a:avLst/>
              </a:prstGeom>
              <a:noFill/>
            </p:spPr>
            <p:txBody>
              <a:bodyPr wrap="none" rtlCol="0">
                <a:spAutoFit/>
              </a:bodyPr>
              <a:p>
                <a:pPr algn="l"/>
                <a:r>
                  <a:rPr lang="en-US" sz="2500">
                    <a:latin typeface="Times New Roman" panose="02020603050405020304" pitchFamily="18" charset="0"/>
                    <a:cs typeface="Times New Roman" panose="02020603050405020304" pitchFamily="18" charset="0"/>
                  </a:rPr>
                  <a:t>C</a:t>
                </a:r>
                <a:r>
                  <a:rPr lang="vi-VN" altLang="en-US" sz="2500">
                    <a:latin typeface="Times New Roman" panose="02020603050405020304" pitchFamily="18" charset="0"/>
                    <a:cs typeface="Times New Roman" panose="02020603050405020304" pitchFamily="18" charset="0"/>
                  </a:rPr>
                  <a:t>ó nghĩa là mỗi singu</a:t>
                </a:r>
                <a:r>
                  <a:rPr lang="en-US" altLang="vi-VN" sz="2500">
                    <a:latin typeface="Times New Roman" panose="02020603050405020304" pitchFamily="18" charset="0"/>
                    <a:cs typeface="Times New Roman" panose="02020603050405020304" pitchFamily="18" charset="0"/>
                  </a:rPr>
                  <a:t>lar vector </a:t>
                </a:r>
                <a:r>
                  <a:rPr lang="vi-VN" altLang="en-US" sz="2500">
                    <a:latin typeface="Times New Roman" panose="02020603050405020304" pitchFamily="18" charset="0"/>
                    <a:cs typeface="Times New Roman" panose="02020603050405020304" pitchFamily="18" charset="0"/>
                  </a:rPr>
                  <a:t>của U tương ứng với mỗi gía trị </a:t>
                </a:r>
                <a14:m>
                  <m:oMath xmlns:m="http://schemas.openxmlformats.org/officeDocument/2006/math">
                    <m:sSub>
                      <m:sSubPr>
                        <m:ctrlPr>
                          <a:rPr lang="en-US" altLang="vi-VN" sz="2500" i="1">
                            <a:latin typeface="DejaVu Math TeX Gyre" panose="02000503000000000000" charset="0"/>
                            <a:cs typeface="DejaVu Math TeX Gyre" panose="02000503000000000000" charset="0"/>
                          </a:rPr>
                        </m:ctrlPr>
                      </m:sSubPr>
                      <m:e>
                        <m:r>
                          <a:rPr lang="vi-VN" altLang="en-US" sz="2500" i="1">
                            <a:latin typeface="DejaVu Math TeX Gyre" panose="02000503000000000000" charset="0"/>
                            <a:cs typeface="DejaVu Math TeX Gyre" panose="02000503000000000000" charset="0"/>
                            <a:sym typeface="+mn-ea"/>
                          </a:rPr>
                          <m:t>λ</m:t>
                        </m:r>
                      </m:e>
                      <m:sub>
                        <m:r>
                          <a:rPr lang="en-US" altLang="vi-VN" sz="2500" i="1">
                            <a:latin typeface="DejaVu Math TeX Gyre" panose="02000503000000000000" charset="0"/>
                            <a:cs typeface="DejaVu Math TeX Gyre" panose="02000503000000000000" charset="0"/>
                          </a:rPr>
                          <m:t>𝑖</m:t>
                        </m:r>
                      </m:sub>
                    </m:sSub>
                    <m:r>
                      <a:rPr lang="en-US" altLang="vi-VN" sz="2500" i="1">
                        <a:latin typeface="DejaVu Math TeX Gyre" panose="02000503000000000000" charset="0"/>
                        <a:ea typeface="MS Mincho" charset="0"/>
                        <a:cs typeface="DejaVu Math TeX Gyre" panose="02000503000000000000" charset="0"/>
                      </a:rPr>
                      <m:t> =</m:t>
                    </m:r>
                    <m:f>
                      <m:fPr>
                        <m:ctrlPr>
                          <a:rPr lang="en-US" altLang="vi-VN" sz="2500" i="1">
                            <a:latin typeface="DejaVu Math TeX Gyre" panose="02000503000000000000" charset="0"/>
                            <a:cs typeface="DejaVu Math TeX Gyre" panose="02000503000000000000" charset="0"/>
                          </a:rPr>
                        </m:ctrlPr>
                      </m:fPr>
                      <m:num>
                        <m:sSup>
                          <m:sSupPr>
                            <m:ctrlPr>
                              <a:rPr lang="en-US" altLang="vi-VN" sz="2500" i="1">
                                <a:latin typeface="DejaVu Math TeX Gyre" panose="02000503000000000000" charset="0"/>
                                <a:cs typeface="DejaVu Math TeX Gyre" panose="02000503000000000000" charset="0"/>
                              </a:rPr>
                            </m:ctrlPr>
                          </m:sSupPr>
                          <m:e>
                            <m:sSub>
                              <m:sSubPr>
                                <m:ctrlPr>
                                  <a:rPr lang="en-US" altLang="vi-VN" sz="2500" i="1">
                                    <a:latin typeface="DejaVu Math TeX Gyre" panose="02000503000000000000" charset="0"/>
                                    <a:cs typeface="DejaVu Math TeX Gyre" panose="02000503000000000000" charset="0"/>
                                  </a:rPr>
                                </m:ctrlPr>
                              </m:sSubPr>
                              <m:e>
                                <m:r>
                                  <a:rPr lang="en-US" altLang="vi-VN" sz="2500" i="1">
                                    <a:latin typeface="DejaVu Math TeX Gyre" panose="02000503000000000000" charset="0"/>
                                    <a:cs typeface="DejaVu Math TeX Gyre" panose="02000503000000000000" charset="0"/>
                                  </a:rPr>
                                  <m:t>𝑠</m:t>
                                </m:r>
                              </m:e>
                              <m:sub>
                                <m:r>
                                  <a:rPr lang="en-US" altLang="vi-VN" sz="2500" i="1">
                                    <a:latin typeface="DejaVu Math TeX Gyre" panose="02000503000000000000" charset="0"/>
                                    <a:cs typeface="DejaVu Math TeX Gyre" panose="02000503000000000000" charset="0"/>
                                  </a:rPr>
                                  <m:t>𝑖</m:t>
                                </m:r>
                              </m:sub>
                            </m:sSub>
                          </m:e>
                          <m:sup>
                            <m:r>
                              <a:rPr lang="en-US" altLang="vi-VN" sz="2500" i="1">
                                <a:latin typeface="DejaVu Math TeX Gyre" panose="02000503000000000000" charset="0"/>
                                <a:ea typeface="MS Mincho" charset="0"/>
                                <a:cs typeface="DejaVu Math TeX Gyre" panose="02000503000000000000" charset="0"/>
                              </a:rPr>
                              <m:t>2</m:t>
                            </m:r>
                          </m:sup>
                        </m:sSup>
                      </m:num>
                      <m:den>
                        <m:r>
                          <a:rPr lang="en-US" altLang="vi-VN" sz="2500" i="1">
                            <a:latin typeface="DejaVu Math TeX Gyre" panose="02000503000000000000" charset="0"/>
                            <a:cs typeface="DejaVu Math TeX Gyre" panose="02000503000000000000" charset="0"/>
                          </a:rPr>
                          <m:t>𝑛−</m:t>
                        </m:r>
                        <m:r>
                          <a:rPr lang="en-US" altLang="vi-VN" sz="2500" i="1">
                            <a:latin typeface="DejaVu Math TeX Gyre" panose="02000503000000000000" charset="0"/>
                            <a:ea typeface="MS Mincho" charset="0"/>
                            <a:cs typeface="DejaVu Math TeX Gyre" panose="02000503000000000000" charset="0"/>
                          </a:rPr>
                          <m:t>1</m:t>
                        </m:r>
                      </m:den>
                    </m:f>
                    <m:r>
                      <a:rPr lang="en-US" altLang="vi-VN" sz="2500" i="1">
                        <a:latin typeface="DejaVu Math TeX Gyre" panose="02000503000000000000" charset="0"/>
                        <a:ea typeface="MS Mincho" charset="0"/>
                        <a:cs typeface="DejaVu Math TeX Gyre" panose="02000503000000000000" charset="0"/>
                      </a:rPr>
                      <m:t> </m:t>
                    </m:r>
                  </m:oMath>
                </a14:m>
                <a:endParaRPr lang="vi-VN" altLang="en-US" sz="2500" i="1">
                  <a:latin typeface="Times New Roman" panose="02020603050405020304" pitchFamily="18" charset="0"/>
                  <a:cs typeface="Times New Roman" panose="02020603050405020304" pitchFamily="18" charset="0"/>
                </a:endParaRPr>
              </a:p>
            </p:txBody>
          </p:sp>
        </mc:Choice>
        <mc:Fallback>
          <p:sp>
            <p:nvSpPr>
              <p:cNvPr id="19" name="Text Box 18"/>
              <p:cNvSpPr txBox="1">
                <a:spLocks noRot="1" noChangeAspect="1" noMove="1" noResize="1" noEditPoints="1" noAdjustHandles="1" noChangeArrowheads="1" noChangeShapeType="1" noTextEdit="1"/>
              </p:cNvSpPr>
              <p:nvPr/>
            </p:nvSpPr>
            <p:spPr>
              <a:xfrm>
                <a:off x="257175" y="3848100"/>
                <a:ext cx="9899015" cy="694690"/>
              </a:xfrm>
              <a:prstGeom prst="rect">
                <a:avLst/>
              </a:prstGeom>
              <a:blipFill rotWithShape="1">
                <a:blip r:embed="rId4"/>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2" name="Text Box 21"/>
              <p:cNvSpPr txBox="1"/>
              <p:nvPr/>
            </p:nvSpPr>
            <p:spPr>
              <a:xfrm>
                <a:off x="304800" y="4566285"/>
                <a:ext cx="10796905" cy="701675"/>
              </a:xfrm>
              <a:prstGeom prst="rect">
                <a:avLst/>
              </a:prstGeom>
              <a:noFill/>
            </p:spPr>
            <p:txBody>
              <a:bodyPr wrap="none" rtlCol="0">
                <a:spAutoFit/>
              </a:bodyPr>
              <a:p>
                <a:r>
                  <a:rPr lang="vi-VN" altLang="en-US" sz="2500">
                    <a:latin typeface="Times New Roman" panose="02020603050405020304" pitchFamily="18" charset="0"/>
                    <a:cs typeface="Times New Roman" panose="02020603050405020304" pitchFamily="18" charset="0"/>
                  </a:rPr>
                  <a:t>Ta có thể định nghĩa 1 ma trận </a:t>
                </a:r>
                <a:r>
                  <a:rPr lang="en-US" altLang="vi-VN" sz="2500">
                    <a:latin typeface="Times New Roman" panose="02020603050405020304" pitchFamily="18" charset="0"/>
                    <a:cs typeface="Times New Roman" panose="02020603050405020304" pitchFamily="18" charset="0"/>
                  </a:rPr>
                  <a:t>Y = </a:t>
                </a:r>
                <a14:m>
                  <m:oMath xmlns:m="http://schemas.openxmlformats.org/officeDocument/2006/math">
                    <m:f>
                      <m:fPr>
                        <m:ctrlPr>
                          <a:rPr lang="en-US" altLang="vi-VN" sz="2500" i="1">
                            <a:latin typeface="DejaVu Math TeX Gyre" panose="02000503000000000000" charset="0"/>
                            <a:cs typeface="DejaVu Math TeX Gyre" panose="02000503000000000000" charset="0"/>
                          </a:rPr>
                        </m:ctrlPr>
                      </m:fPr>
                      <m:num>
                        <m:r>
                          <a:rPr lang="en-US" altLang="vi-VN" sz="2500" i="1">
                            <a:latin typeface="DejaVu Math TeX Gyre" panose="02000503000000000000" charset="0"/>
                            <a:ea typeface="MS Mincho" charset="0"/>
                            <a:cs typeface="DejaVu Math TeX Gyre" panose="02000503000000000000" charset="0"/>
                          </a:rPr>
                          <m:t>1</m:t>
                        </m:r>
                      </m:num>
                      <m:den>
                        <m:rad>
                          <m:radPr>
                            <m:degHide m:val="on"/>
                            <m:ctrlPr>
                              <a:rPr lang="en-US" altLang="vi-VN" sz="2500" i="1">
                                <a:latin typeface="DejaVu Math TeX Gyre" panose="02000503000000000000" charset="0"/>
                                <a:cs typeface="DejaVu Math TeX Gyre" panose="02000503000000000000" charset="0"/>
                              </a:rPr>
                            </m:ctrlPr>
                          </m:radPr>
                          <m:deg/>
                          <m:e>
                            <m:r>
                              <a:rPr lang="en-US" altLang="vi-VN" sz="2500" i="1">
                                <a:latin typeface="DejaVu Math TeX Gyre" panose="02000503000000000000" charset="0"/>
                                <a:cs typeface="DejaVu Math TeX Gyre" panose="02000503000000000000" charset="0"/>
                              </a:rPr>
                              <m:t>𝑛−</m:t>
                            </m:r>
                            <m:r>
                              <a:rPr lang="en-US" altLang="vi-VN" sz="2500" i="1">
                                <a:latin typeface="DejaVu Math TeX Gyre" panose="02000503000000000000" charset="0"/>
                                <a:ea typeface="MS Mincho" charset="0"/>
                                <a:cs typeface="DejaVu Math TeX Gyre" panose="02000503000000000000" charset="0"/>
                              </a:rPr>
                              <m:t>1</m:t>
                            </m:r>
                          </m:e>
                        </m:rad>
                      </m:den>
                    </m:f>
                    <m:sSup>
                      <m:sSupPr>
                        <m:ctrlPr>
                          <a:rPr lang="en-US" altLang="vi-VN" sz="2500" i="1">
                            <a:latin typeface="DejaVu Math TeX Gyre" panose="02000503000000000000" charset="0"/>
                            <a:cs typeface="DejaVu Math TeX Gyre" panose="02000503000000000000" charset="0"/>
                          </a:rPr>
                        </m:ctrlPr>
                      </m:sSupPr>
                      <m:e>
                        <m:r>
                          <a:rPr lang="en-US" altLang="vi-VN" sz="2500" i="1">
                            <a:latin typeface="DejaVu Math TeX Gyre" panose="02000503000000000000" charset="0"/>
                            <a:cs typeface="DejaVu Math TeX Gyre" panose="02000503000000000000" charset="0"/>
                          </a:rPr>
                          <m:t>𝑋</m:t>
                        </m:r>
                      </m:e>
                      <m:sup>
                        <m:r>
                          <a:rPr lang="en-US" altLang="vi-VN" sz="2500" i="1">
                            <a:latin typeface="DejaVu Math TeX Gyre" panose="02000503000000000000" charset="0"/>
                            <a:cs typeface="DejaVu Math TeX Gyre" panose="02000503000000000000" charset="0"/>
                          </a:rPr>
                          <m:t>𝑇</m:t>
                        </m:r>
                      </m:sup>
                    </m:sSup>
                  </m:oMath>
                </a14:m>
                <a:r>
                  <a:rPr lang="en-US" altLang="vi-VN" sz="2500">
                    <a:latin typeface="Times New Roman" panose="02020603050405020304" pitchFamily="18" charset="0"/>
                    <a:cs typeface="Times New Roman" panose="02020603050405020304" pitchFamily="18" charset="0"/>
                  </a:rPr>
                  <a:t>(Khi </a:t>
                </a:r>
                <a:r>
                  <a:rPr lang="vi-VN" altLang="en-US" sz="2500">
                    <a:latin typeface="Times New Roman" panose="02020603050405020304" pitchFamily="18" charset="0"/>
                    <a:cs typeface="Times New Roman" panose="02020603050405020304" pitchFamily="18" charset="0"/>
                  </a:rPr>
                  <a:t>mà ở đó các cột của Y là 0 mean)</a:t>
                </a:r>
                <a:endParaRPr lang="vi-VN" altLang="en-US" sz="2500">
                  <a:latin typeface="Times New Roman" panose="02020603050405020304" pitchFamily="18" charset="0"/>
                  <a:cs typeface="Times New Roman" panose="02020603050405020304" pitchFamily="18" charset="0"/>
                </a:endParaRPr>
              </a:p>
            </p:txBody>
          </p:sp>
        </mc:Choice>
        <mc:Fallback>
          <p:sp>
            <p:nvSpPr>
              <p:cNvPr id="22" name="Text Box 21"/>
              <p:cNvSpPr txBox="1">
                <a:spLocks noRot="1" noChangeAspect="1" noMove="1" noResize="1" noEditPoints="1" noAdjustHandles="1" noChangeArrowheads="1" noChangeShapeType="1" noTextEdit="1"/>
              </p:cNvSpPr>
              <p:nvPr/>
            </p:nvSpPr>
            <p:spPr>
              <a:xfrm>
                <a:off x="304800" y="4566285"/>
                <a:ext cx="10796905" cy="701675"/>
              </a:xfrm>
              <a:prstGeom prst="rect">
                <a:avLst/>
              </a:prstGeom>
              <a:blipFill rotWithShape="1">
                <a:blip r:embed="rId5"/>
                <a:stretch>
                  <a:fillRect/>
                </a:stretch>
              </a:blipFill>
            </p:spPr>
            <p:txBody>
              <a:bodyPr/>
              <a:lstStyle/>
              <a:p>
                <a:r>
                  <a:rPr lang="en-US" altLang="en-US">
                    <a:noFill/>
                  </a:rPr>
                  <a:t> </a:t>
                </a:r>
              </a:p>
            </p:txBody>
          </p:sp>
        </mc:Fallback>
      </mc:AlternateContent>
      <p:pic>
        <p:nvPicPr>
          <p:cNvPr id="24" name="Picture 23"/>
          <p:cNvPicPr>
            <a:picLocks noChangeAspect="1"/>
          </p:cNvPicPr>
          <p:nvPr/>
        </p:nvPicPr>
        <p:blipFill>
          <a:blip r:embed="rId6"/>
          <a:stretch>
            <a:fillRect/>
          </a:stretch>
        </p:blipFill>
        <p:spPr>
          <a:xfrm>
            <a:off x="2133600" y="5448300"/>
            <a:ext cx="4207510" cy="1977390"/>
          </a:xfrm>
          <a:prstGeom prst="rect">
            <a:avLst/>
          </a:prstGeom>
        </p:spPr>
      </p:pic>
      <p:sp>
        <p:nvSpPr>
          <p:cNvPr id="25" name="Text Box 24"/>
          <p:cNvSpPr txBox="1"/>
          <p:nvPr/>
        </p:nvSpPr>
        <p:spPr>
          <a:xfrm>
            <a:off x="304800" y="5981700"/>
            <a:ext cx="1760855" cy="475615"/>
          </a:xfrm>
          <a:prstGeom prst="rect">
            <a:avLst/>
          </a:prstGeom>
          <a:noFill/>
        </p:spPr>
        <p:txBody>
          <a:bodyPr wrap="none" rtlCol="0">
            <a:spAutoFit/>
          </a:bodyPr>
          <a:p>
            <a:r>
              <a:rPr lang="vi-VN" altLang="en-US" sz="2500">
                <a:latin typeface="Times New Roman" panose="02020603050405020304" pitchFamily="18" charset="0"/>
                <a:cs typeface="Times New Roman" panose="02020603050405020304" pitchFamily="18" charset="0"/>
              </a:rPr>
              <a:t>Ta có được: </a:t>
            </a:r>
            <a:endParaRPr lang="vi-VN" altLang="en-US" sz="25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7" name="Text Box 26"/>
              <p:cNvSpPr txBox="1"/>
              <p:nvPr/>
            </p:nvSpPr>
            <p:spPr>
              <a:xfrm>
                <a:off x="6858000" y="6057900"/>
                <a:ext cx="5737225" cy="475615"/>
              </a:xfrm>
              <a:prstGeom prst="rect">
                <a:avLst/>
              </a:prstGeom>
              <a:noFill/>
            </p:spPr>
            <p:txBody>
              <a:bodyPr wrap="none" rtlCol="0">
                <a:spAutoFit/>
              </a:bodyPr>
              <a:p>
                <a:r>
                  <a:rPr lang="vi-VN" altLang="en-US" sz="2500">
                    <a:latin typeface="Times New Roman" panose="02020603050405020304" pitchFamily="18" charset="0"/>
                    <a:cs typeface="Times New Roman" panose="02020603050405020304" pitchFamily="18" charset="0"/>
                  </a:rPr>
                  <a:t>Trong đó </a:t>
                </a:r>
                <a14:m>
                  <m:oMath xmlns:m="http://schemas.openxmlformats.org/officeDocument/2006/math">
                    <m:sSub>
                      <m:sSubPr>
                        <m:ctrlPr>
                          <a:rPr lang="en-US" altLang="vi-VN" sz="2500" b="1" i="1">
                            <a:latin typeface="DejaVu Math TeX Gyre" panose="02000503000000000000" charset="0"/>
                            <a:cs typeface="DejaVu Math TeX Gyre" panose="02000503000000000000" charset="0"/>
                          </a:rPr>
                        </m:ctrlPr>
                      </m:sSubPr>
                      <m:e>
                        <m:r>
                          <a:rPr lang="en-US" altLang="vi-VN" sz="2500" b="1" i="1">
                            <a:latin typeface="DejaVu Math TeX Gyre" panose="02000503000000000000" charset="0"/>
                            <a:cs typeface="DejaVu Math TeX Gyre" panose="02000503000000000000" charset="0"/>
                          </a:rPr>
                          <m:t>𝑪</m:t>
                        </m:r>
                      </m:e>
                      <m:sub>
                        <m:r>
                          <a:rPr lang="en-US" altLang="vi-VN" sz="2500" b="1" i="1">
                            <a:latin typeface="DejaVu Math TeX Gyre" panose="02000503000000000000" charset="0"/>
                            <a:cs typeface="DejaVu Math TeX Gyre" panose="02000503000000000000" charset="0"/>
                          </a:rPr>
                          <m:t>𝒙</m:t>
                        </m:r>
                      </m:sub>
                    </m:sSub>
                    <m:r>
                      <a:rPr lang="en-US" altLang="vi-VN" sz="2500" b="1" i="1">
                        <a:latin typeface="DejaVu Math TeX Gyre" panose="02000503000000000000" charset="0"/>
                        <a:ea typeface="MS Mincho" charset="0"/>
                        <a:cs typeface="DejaVu Math TeX Gyre" panose="02000503000000000000" charset="0"/>
                      </a:rPr>
                      <m:t> </m:t>
                    </m:r>
                  </m:oMath>
                </a14:m>
                <a:r>
                  <a:rPr lang="en-US" altLang="vi-VN" sz="2500" b="1">
                    <a:latin typeface="Times New Roman" panose="02020603050405020304" pitchFamily="18" charset="0"/>
                    <a:cs typeface="Times New Roman" panose="02020603050405020304" pitchFamily="18" charset="0"/>
                  </a:rPr>
                  <a:t> </a:t>
                </a:r>
                <a:r>
                  <a:rPr lang="vi-VN" altLang="en-US" sz="2500" b="1">
                    <a:latin typeface="Times New Roman" panose="02020603050405020304" pitchFamily="18" charset="0"/>
                    <a:cs typeface="Times New Roman" panose="02020603050405020304" pitchFamily="18" charset="0"/>
                  </a:rPr>
                  <a:t>là co</a:t>
                </a:r>
                <a:r>
                  <a:rPr lang="en-US" altLang="vi-VN" sz="2500" b="1">
                    <a:latin typeface="Times New Roman" panose="02020603050405020304" pitchFamily="18" charset="0"/>
                    <a:cs typeface="Times New Roman" panose="02020603050405020304" pitchFamily="18" charset="0"/>
                  </a:rPr>
                  <a:t>variance matrix </a:t>
                </a:r>
                <a:r>
                  <a:rPr lang="vi-VN" altLang="en-US" sz="2500" b="1">
                    <a:latin typeface="Times New Roman" panose="02020603050405020304" pitchFamily="18" charset="0"/>
                    <a:cs typeface="Times New Roman" panose="02020603050405020304" pitchFamily="18" charset="0"/>
                  </a:rPr>
                  <a:t>của X</a:t>
                </a:r>
                <a:endParaRPr lang="vi-VN" altLang="en-US" sz="2500" b="1">
                  <a:latin typeface="Times New Roman" panose="02020603050405020304" pitchFamily="18" charset="0"/>
                  <a:cs typeface="Times New Roman" panose="02020603050405020304" pitchFamily="18" charset="0"/>
                </a:endParaRPr>
              </a:p>
            </p:txBody>
          </p:sp>
        </mc:Choice>
        <mc:Fallback>
          <p:sp>
            <p:nvSpPr>
              <p:cNvPr id="27" name="Text Box 26"/>
              <p:cNvSpPr txBox="1">
                <a:spLocks noRot="1" noChangeAspect="1" noMove="1" noResize="1" noEditPoints="1" noAdjustHandles="1" noChangeArrowheads="1" noChangeShapeType="1" noTextEdit="1"/>
              </p:cNvSpPr>
              <p:nvPr/>
            </p:nvSpPr>
            <p:spPr>
              <a:xfrm>
                <a:off x="6858000" y="6057900"/>
                <a:ext cx="5737225" cy="475615"/>
              </a:xfrm>
              <a:prstGeom prst="rect">
                <a:avLst/>
              </a:prstGeom>
              <a:blipFill rotWithShape="1">
                <a:blip r:embed="rId7"/>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8" name="Text Box 27"/>
              <p:cNvSpPr txBox="1"/>
              <p:nvPr/>
            </p:nvSpPr>
            <p:spPr>
              <a:xfrm>
                <a:off x="257175" y="7734300"/>
                <a:ext cx="18152745" cy="1319530"/>
              </a:xfrm>
              <a:prstGeom prst="rect">
                <a:avLst/>
              </a:prstGeom>
              <a:noFill/>
            </p:spPr>
            <p:txBody>
              <a:bodyPr wrap="none" rtlCol="0">
                <a:spAutoFit/>
              </a:bodyPr>
              <a:p>
                <a:pPr algn="l"/>
                <a:r>
                  <a:rPr lang="vi-VN" altLang="en-US" sz="2500">
                    <a:latin typeface="Times New Roman" panose="02020603050405020304" pitchFamily="18" charset="0"/>
                    <a:cs typeface="Times New Roman" panose="02020603050405020304" pitchFamily="18" charset="0"/>
                  </a:rPr>
                  <a:t>K</a:t>
                </a:r>
                <a:r>
                  <a:rPr lang="en-US" altLang="vi-VN" sz="2500">
                    <a:latin typeface="Times New Roman" panose="02020603050405020304" pitchFamily="18" charset="0"/>
                    <a:cs typeface="Times New Roman" panose="02020603050405020304" pitchFamily="18" charset="0"/>
                  </a:rPr>
                  <a:t>hi </a:t>
                </a:r>
                <a:r>
                  <a:rPr lang="vi-VN" altLang="en-US" sz="2500">
                    <a:latin typeface="Times New Roman" panose="02020603050405020304" pitchFamily="18" charset="0"/>
                    <a:cs typeface="Times New Roman" panose="02020603050405020304" pitchFamily="18" charset="0"/>
                  </a:rPr>
                  <a:t>mà ta xây dựng ma trận </a:t>
                </a:r>
                <a14:m>
                  <m:oMath xmlns:m="http://schemas.openxmlformats.org/officeDocument/2006/math">
                    <m:sSup>
                      <m:sSupPr>
                        <m:ctrlPr>
                          <a:rPr lang="en-US" altLang="vi-VN" sz="2500" i="1">
                            <a:latin typeface="DejaVu Math TeX Gyre" panose="02000503000000000000" charset="0"/>
                            <a:cs typeface="DejaVu Math TeX Gyre" panose="02000503000000000000" charset="0"/>
                          </a:rPr>
                        </m:ctrlPr>
                      </m:sSupPr>
                      <m:e>
                        <m:r>
                          <a:rPr lang="en-US" altLang="vi-VN" sz="2500" i="1">
                            <a:latin typeface="DejaVu Math TeX Gyre" panose="02000503000000000000" charset="0"/>
                            <a:cs typeface="DejaVu Math TeX Gyre" panose="02000503000000000000" charset="0"/>
                          </a:rPr>
                          <m:t>𝑌</m:t>
                        </m:r>
                      </m:e>
                      <m:sup>
                        <m:r>
                          <a:rPr lang="en-US" altLang="vi-VN" sz="2500" i="1">
                            <a:latin typeface="DejaVu Math TeX Gyre" panose="02000503000000000000" charset="0"/>
                            <a:cs typeface="DejaVu Math TeX Gyre" panose="02000503000000000000" charset="0"/>
                          </a:rPr>
                          <m:t>𝑇</m:t>
                        </m:r>
                      </m:sup>
                    </m:sSup>
                    <m:r>
                      <a:rPr lang="en-US" altLang="vi-VN" sz="2500" i="1">
                        <a:latin typeface="DejaVu Math TeX Gyre" panose="02000503000000000000" charset="0"/>
                        <a:cs typeface="DejaVu Math TeX Gyre" panose="02000503000000000000" charset="0"/>
                      </a:rPr>
                      <m:t>𝑌</m:t>
                    </m:r>
                  </m:oMath>
                </a14:m>
                <a:r>
                  <a:rPr lang="vi-VN" altLang="en-US" sz="2500">
                    <a:latin typeface="Times New Roman" panose="02020603050405020304" pitchFamily="18" charset="0"/>
                    <a:cs typeface="Times New Roman" panose="02020603050405020304" pitchFamily="18" charset="0"/>
                  </a:rPr>
                  <a:t> bằng với </a:t>
                </a:r>
                <a:r>
                  <a:rPr lang="en-US" altLang="vi-VN" sz="2500">
                    <a:latin typeface="Times New Roman" panose="02020603050405020304" pitchFamily="18" charset="0"/>
                    <a:cs typeface="Times New Roman" panose="02020603050405020304" pitchFamily="18" charset="0"/>
                  </a:rPr>
                  <a:t>covariance matrix </a:t>
                </a:r>
                <a:r>
                  <a:rPr lang="vi-VN" altLang="en-US" sz="2500">
                    <a:latin typeface="Times New Roman" panose="02020603050405020304" pitchFamily="18" charset="0"/>
                    <a:cs typeface="Times New Roman" panose="02020603050405020304" pitchFamily="18" charset="0"/>
                  </a:rPr>
                  <a:t>của X, ta biết là các </a:t>
                </a:r>
                <a:r>
                  <a:rPr lang="en-US" altLang="vi-VN" sz="2500">
                    <a:latin typeface="Times New Roman" panose="02020603050405020304" pitchFamily="18" charset="0"/>
                    <a:cs typeface="Times New Roman" panose="02020603050405020304" pitchFamily="18" charset="0"/>
                  </a:rPr>
                  <a:t>principal component </a:t>
                </a:r>
                <a:r>
                  <a:rPr lang="vi-VN" altLang="en-US" sz="2500">
                    <a:latin typeface="Times New Roman" panose="02020603050405020304" pitchFamily="18" charset="0"/>
                    <a:cs typeface="Times New Roman" panose="02020603050405020304" pitchFamily="18" charset="0"/>
                  </a:rPr>
                  <a:t>của </a:t>
                </a:r>
                <a:r>
                  <a:rPr lang="en-US" altLang="vi-VN" sz="2500">
                    <a:latin typeface="Times New Roman" panose="02020603050405020304" pitchFamily="18" charset="0"/>
                    <a:cs typeface="Times New Roman" panose="02020603050405020304" pitchFamily="18" charset="0"/>
                  </a:rPr>
                  <a:t>X </a:t>
                </a:r>
                <a:r>
                  <a:rPr lang="vi-VN" altLang="en-US" sz="2500">
                    <a:latin typeface="Times New Roman" panose="02020603050405020304" pitchFamily="18" charset="0"/>
                    <a:cs typeface="Times New Roman" panose="02020603050405020304" pitchFamily="18" charset="0"/>
                  </a:rPr>
                  <a:t>cũng chính là các </a:t>
                </a:r>
                <a:r>
                  <a:rPr lang="en-US" altLang="vi-VN" sz="2500">
                    <a:latin typeface="Times New Roman" panose="02020603050405020304" pitchFamily="18" charset="0"/>
                    <a:cs typeface="Times New Roman" panose="02020603050405020304" pitchFamily="18" charset="0"/>
                  </a:rPr>
                  <a:t>vector </a:t>
                </a:r>
                <a:r>
                  <a:rPr lang="vi-VN" altLang="en-US" sz="2500">
                    <a:latin typeface="Times New Roman" panose="02020603050405020304" pitchFamily="18" charset="0"/>
                    <a:cs typeface="Times New Roman" panose="02020603050405020304" pitchFamily="18" charset="0"/>
                  </a:rPr>
                  <a:t>riêng</a:t>
                </a:r>
                <a:endParaRPr lang="vi-VN" altLang="en-US" sz="2500">
                  <a:latin typeface="Times New Roman" panose="02020603050405020304" pitchFamily="18" charset="0"/>
                  <a:cs typeface="Times New Roman" panose="02020603050405020304" pitchFamily="18" charset="0"/>
                </a:endParaRPr>
              </a:p>
              <a:p>
                <a:pPr algn="l"/>
                <a:r>
                  <a:rPr lang="vi-VN" altLang="en-US" sz="2500">
                    <a:latin typeface="Times New Roman" panose="02020603050405020304" pitchFamily="18" charset="0"/>
                    <a:cs typeface="Times New Roman" panose="02020603050405020304" pitchFamily="18" charset="0"/>
                  </a:rPr>
                  <a:t> của </a:t>
                </a:r>
                <a14:m>
                  <m:oMath xmlns:m="http://schemas.openxmlformats.org/officeDocument/2006/math">
                    <m:sSub>
                      <m:sSubPr>
                        <m:ctrlPr>
                          <a:rPr lang="en-US" altLang="vi-VN" sz="2500" b="1" i="1">
                            <a:latin typeface="DejaVu Math TeX Gyre" panose="02000503000000000000" charset="0"/>
                            <a:cs typeface="DejaVu Math TeX Gyre" panose="02000503000000000000" charset="0"/>
                          </a:rPr>
                        </m:ctrlPr>
                      </m:sSubPr>
                      <m:e>
                        <m:r>
                          <a:rPr lang="en-US" altLang="vi-VN" sz="2500" b="1" i="1">
                            <a:latin typeface="DejaVu Math TeX Gyre" panose="02000503000000000000" charset="0"/>
                            <a:cs typeface="DejaVu Math TeX Gyre" panose="02000503000000000000" charset="0"/>
                          </a:rPr>
                          <m:t>𝑪</m:t>
                        </m:r>
                      </m:e>
                      <m:sub>
                        <m:r>
                          <a:rPr lang="en-US" altLang="vi-VN" sz="2500" b="1" i="1">
                            <a:latin typeface="DejaVu Math TeX Gyre" panose="02000503000000000000" charset="0"/>
                            <a:cs typeface="DejaVu Math TeX Gyre" panose="02000503000000000000" charset="0"/>
                          </a:rPr>
                          <m:t>𝒙</m:t>
                        </m:r>
                      </m:sub>
                    </m:sSub>
                  </m:oMath>
                </a14:m>
                <a:r>
                  <a:rPr lang="vi-VN" altLang="en-US" sz="2500">
                    <a:latin typeface="Times New Roman" panose="02020603050405020304" pitchFamily="18" charset="0"/>
                    <a:cs typeface="Times New Roman" panose="02020603050405020304" pitchFamily="18" charset="0"/>
                  </a:rPr>
                  <a:t>,</a:t>
                </a:r>
                <a:r>
                  <a:rPr lang="en-US" altLang="vi-VN" sz="2500">
                    <a:latin typeface="Times New Roman" panose="02020603050405020304" pitchFamily="18" charset="0"/>
                    <a:cs typeface="Times New Roman" panose="02020603050405020304" pitchFamily="18" charset="0"/>
                  </a:rPr>
                  <a:t> k</a:t>
                </a:r>
                <a:r>
                  <a:rPr lang="vi-VN" altLang="en-US" sz="2500">
                    <a:latin typeface="Times New Roman" panose="02020603050405020304" pitchFamily="18" charset="0"/>
                    <a:cs typeface="Times New Roman" panose="02020603050405020304" pitchFamily="18" charset="0"/>
                  </a:rPr>
                  <a:t>hi mà ta sử dụng S</a:t>
                </a:r>
                <a:r>
                  <a:rPr lang="en-US" altLang="vi-VN" sz="2500">
                    <a:latin typeface="Times New Roman" panose="02020603050405020304" pitchFamily="18" charset="0"/>
                    <a:cs typeface="Times New Roman" panose="02020603050405020304" pitchFamily="18" charset="0"/>
                  </a:rPr>
                  <a:t>VD </a:t>
                </a:r>
                <a:r>
                  <a:rPr lang="vi-VN" altLang="en-US" sz="2500">
                    <a:latin typeface="Times New Roman" panose="02020603050405020304" pitchFamily="18" charset="0"/>
                    <a:cs typeface="Times New Roman" panose="02020603050405020304" pitchFamily="18" charset="0"/>
                  </a:rPr>
                  <a:t>để phân tích ma trận Y thì các cột của ma trận V chứa các vector riêng của ma trận </a:t>
                </a:r>
                <a14:m>
                  <m:oMath xmlns:m="http://schemas.openxmlformats.org/officeDocument/2006/math">
                    <m:sSup>
                      <m:sSupPr>
                        <m:ctrlPr>
                          <a:rPr lang="en-US" altLang="vi-VN" sz="2500" i="1">
                            <a:latin typeface="DejaVu Math TeX Gyre" panose="02000503000000000000" charset="0"/>
                            <a:cs typeface="DejaVu Math TeX Gyre" panose="02000503000000000000" charset="0"/>
                          </a:rPr>
                        </m:ctrlPr>
                      </m:sSupPr>
                      <m:e>
                        <m:r>
                          <a:rPr lang="en-US" altLang="vi-VN" sz="2500" i="1">
                            <a:latin typeface="DejaVu Math TeX Gyre" panose="02000503000000000000" charset="0"/>
                            <a:cs typeface="DejaVu Math TeX Gyre" panose="02000503000000000000" charset="0"/>
                          </a:rPr>
                          <m:t>𝑌</m:t>
                        </m:r>
                      </m:e>
                      <m:sup>
                        <m:r>
                          <a:rPr lang="en-US" altLang="vi-VN" sz="2500" i="1">
                            <a:latin typeface="DejaVu Math TeX Gyre" panose="02000503000000000000" charset="0"/>
                            <a:cs typeface="DejaVu Math TeX Gyre" panose="02000503000000000000" charset="0"/>
                          </a:rPr>
                          <m:t>𝑇</m:t>
                        </m:r>
                      </m:sup>
                    </m:sSup>
                    <m:r>
                      <a:rPr lang="en-US" altLang="vi-VN" sz="2500" i="1">
                        <a:latin typeface="DejaVu Math TeX Gyre" panose="02000503000000000000" charset="0"/>
                        <a:cs typeface="DejaVu Math TeX Gyre" panose="02000503000000000000" charset="0"/>
                      </a:rPr>
                      <m:t>𝑌</m:t>
                    </m:r>
                  </m:oMath>
                </a14:m>
                <a:r>
                  <a:rPr lang="vi-VN" altLang="en-US" sz="250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vi-VN" sz="2500" b="1" i="1">
                            <a:latin typeface="DejaVu Math TeX Gyre" panose="02000503000000000000" charset="0"/>
                            <a:cs typeface="DejaVu Math TeX Gyre" panose="02000503000000000000" charset="0"/>
                          </a:rPr>
                        </m:ctrlPr>
                      </m:sSubPr>
                      <m:e>
                        <m:r>
                          <a:rPr lang="en-US" altLang="vi-VN" sz="2500" b="1" i="1">
                            <a:latin typeface="DejaVu Math TeX Gyre" panose="02000503000000000000" charset="0"/>
                            <a:cs typeface="DejaVu Math TeX Gyre" panose="02000503000000000000" charset="0"/>
                          </a:rPr>
                          <m:t>𝑪</m:t>
                        </m:r>
                      </m:e>
                      <m:sub>
                        <m:r>
                          <a:rPr lang="en-US" altLang="vi-VN" sz="2500" b="1" i="1">
                            <a:latin typeface="DejaVu Math TeX Gyre" panose="02000503000000000000" charset="0"/>
                            <a:cs typeface="DejaVu Math TeX Gyre" panose="02000503000000000000" charset="0"/>
                          </a:rPr>
                          <m:t>𝒙</m:t>
                        </m:r>
                      </m:sub>
                    </m:sSub>
                  </m:oMath>
                </a14:m>
                <a:r>
                  <a:rPr lang="vi-VN" altLang="en-US" sz="2500">
                    <a:latin typeface="Times New Roman" panose="02020603050405020304" pitchFamily="18" charset="0"/>
                    <a:cs typeface="Times New Roman" panose="02020603050405020304" pitchFamily="18" charset="0"/>
                  </a:rPr>
                  <a:t>, Vì thế </a:t>
                </a:r>
                <a:endParaRPr lang="vi-VN" altLang="en-US" sz="2500">
                  <a:latin typeface="Times New Roman" panose="02020603050405020304" pitchFamily="18" charset="0"/>
                  <a:cs typeface="Times New Roman" panose="02020603050405020304" pitchFamily="18" charset="0"/>
                </a:endParaRPr>
              </a:p>
              <a:p>
                <a:pPr algn="l"/>
                <a:r>
                  <a:rPr lang="vi-VN" altLang="en-US" sz="2500">
                    <a:latin typeface="Times New Roman" panose="02020603050405020304" pitchFamily="18" charset="0"/>
                    <a:cs typeface="Times New Roman" panose="02020603050405020304" pitchFamily="18" charset="0"/>
                  </a:rPr>
                  <a:t>các </a:t>
                </a:r>
                <a:r>
                  <a:rPr lang="vi-VN" altLang="en-US" sz="2500" b="1">
                    <a:latin typeface="Times New Roman" panose="02020603050405020304" pitchFamily="18" charset="0"/>
                    <a:cs typeface="Times New Roman" panose="02020603050405020304" pitchFamily="18" charset="0"/>
                  </a:rPr>
                  <a:t>cột của ma trận V</a:t>
                </a:r>
                <a:r>
                  <a:rPr lang="vi-VN" altLang="en-US" sz="2500">
                    <a:latin typeface="Times New Roman" panose="02020603050405020304" pitchFamily="18" charset="0"/>
                    <a:cs typeface="Times New Roman" panose="02020603050405020304" pitchFamily="18" charset="0"/>
                  </a:rPr>
                  <a:t> chính là các </a:t>
                </a:r>
                <a:r>
                  <a:rPr lang="en-US" altLang="vi-VN" sz="2500" i="1">
                    <a:latin typeface="Times New Roman" panose="02020603050405020304" pitchFamily="18" charset="0"/>
                    <a:cs typeface="Times New Roman" panose="02020603050405020304" pitchFamily="18" charset="0"/>
                  </a:rPr>
                  <a:t>principal component</a:t>
                </a:r>
                <a:r>
                  <a:rPr lang="en-US" altLang="vi-VN" sz="2500">
                    <a:latin typeface="Times New Roman" panose="02020603050405020304" pitchFamily="18" charset="0"/>
                    <a:cs typeface="Times New Roman" panose="02020603050405020304" pitchFamily="18" charset="0"/>
                  </a:rPr>
                  <a:t> </a:t>
                </a:r>
                <a:r>
                  <a:rPr lang="vi-VN" altLang="en-US" sz="2500">
                    <a:latin typeface="Times New Roman" panose="02020603050405020304" pitchFamily="18" charset="0"/>
                    <a:cs typeface="Times New Roman" panose="02020603050405020304" pitchFamily="18" charset="0"/>
                  </a:rPr>
                  <a:t>của X</a:t>
                </a:r>
                <a:r>
                  <a:rPr lang="en-US" altLang="vi-VN" sz="2500">
                    <a:latin typeface="Times New Roman" panose="02020603050405020304" pitchFamily="18" charset="0"/>
                    <a:cs typeface="Times New Roman" panose="02020603050405020304" pitchFamily="18" charset="0"/>
                  </a:rPr>
                  <a:t>.</a:t>
                </a:r>
                <a:endParaRPr lang="en-US" altLang="vi-VN" sz="2500">
                  <a:latin typeface="Times New Roman" panose="02020603050405020304" pitchFamily="18" charset="0"/>
                  <a:cs typeface="Times New Roman" panose="02020603050405020304" pitchFamily="18" charset="0"/>
                </a:endParaRPr>
              </a:p>
            </p:txBody>
          </p:sp>
        </mc:Choice>
        <mc:Fallback>
          <p:sp>
            <p:nvSpPr>
              <p:cNvPr id="28" name="Text Box 27"/>
              <p:cNvSpPr txBox="1">
                <a:spLocks noRot="1" noChangeAspect="1" noMove="1" noResize="1" noEditPoints="1" noAdjustHandles="1" noChangeArrowheads="1" noChangeShapeType="1" noTextEdit="1"/>
              </p:cNvSpPr>
              <p:nvPr/>
            </p:nvSpPr>
            <p:spPr>
              <a:xfrm>
                <a:off x="257175" y="7734300"/>
                <a:ext cx="18152745" cy="1319530"/>
              </a:xfrm>
              <a:prstGeom prst="rect">
                <a:avLst/>
              </a:prstGeom>
              <a:blipFill rotWithShape="1">
                <a:blip r:embed="rId8"/>
                <a:stretch>
                  <a:fillRect/>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914400" y="419100"/>
            <a:ext cx="9380873" cy="974090"/>
          </a:xfrm>
          <a:prstGeom prst="rect">
            <a:avLst/>
          </a:prstGeom>
        </p:spPr>
        <p:txBody>
          <a:bodyPr lIns="0" tIns="0" rIns="0" bIns="0" rtlCol="0" anchor="t">
            <a:spAutoFit/>
          </a:bodyPr>
          <a:lstStyle/>
          <a:p>
            <a:pPr lvl="0">
              <a:lnSpc>
                <a:spcPts val="7600"/>
              </a:lnSpc>
            </a:pPr>
            <a:r>
              <a:rPr lang="en-US" sz="7600" dirty="0" smtClean="0">
                <a:solidFill>
                  <a:srgbClr val="272727"/>
                </a:solidFill>
                <a:latin typeface="Cormorant SC Medium"/>
              </a:rPr>
              <a:t>Key steps in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7" name="AutoShape 7"/>
          <p:cNvSpPr/>
          <p:nvPr/>
        </p:nvSpPr>
        <p:spPr>
          <a:xfrm>
            <a:off x="-152400" y="2994848"/>
            <a:ext cx="18935700" cy="9525"/>
          </a:xfrm>
          <a:prstGeom prst="rect">
            <a:avLst/>
          </a:prstGeom>
          <a:solidFill>
            <a:srgbClr val="272727"/>
          </a:solidFill>
        </p:spPr>
      </p:sp>
      <p:sp>
        <p:nvSpPr>
          <p:cNvPr id="8" name="AutoShape 8"/>
          <p:cNvSpPr/>
          <p:nvPr/>
        </p:nvSpPr>
        <p:spPr>
          <a:xfrm>
            <a:off x="-152400" y="7734300"/>
            <a:ext cx="18935700" cy="9525"/>
          </a:xfrm>
          <a:prstGeom prst="rect">
            <a:avLst/>
          </a:prstGeom>
          <a:solidFill>
            <a:srgbClr val="272727"/>
          </a:solidFill>
        </p:spPr>
      </p:sp>
      <p:sp>
        <p:nvSpPr>
          <p:cNvPr id="14" name="TextBox 14"/>
          <p:cNvSpPr txBox="1"/>
          <p:nvPr/>
        </p:nvSpPr>
        <p:spPr>
          <a:xfrm>
            <a:off x="16916400" y="4953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20’</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pic>
        <p:nvPicPr>
          <p:cNvPr id="2" name="Picture 1"/>
          <p:cNvPicPr>
            <a:picLocks noChangeAspect="1"/>
          </p:cNvPicPr>
          <p:nvPr/>
        </p:nvPicPr>
        <p:blipFill>
          <a:blip r:embed="rId1"/>
          <a:stretch>
            <a:fillRect/>
          </a:stretch>
        </p:blipFill>
        <p:spPr>
          <a:xfrm>
            <a:off x="3276600" y="1866900"/>
            <a:ext cx="11473815" cy="78333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3" name="AutoShape 3"/>
          <p:cNvSpPr/>
          <p:nvPr/>
        </p:nvSpPr>
        <p:spPr>
          <a:xfrm>
            <a:off x="-15130" y="7722271"/>
            <a:ext cx="9128870" cy="2564729"/>
          </a:xfrm>
          <a:prstGeom prst="rect">
            <a:avLst/>
          </a:prstGeom>
          <a:solidFill>
            <a:srgbClr val="B2AEA9"/>
          </a:solidFill>
        </p:spPr>
      </p:sp>
      <p:sp>
        <p:nvSpPr>
          <p:cNvPr id="4" name="AutoShape 4"/>
          <p:cNvSpPr/>
          <p:nvPr/>
        </p:nvSpPr>
        <p:spPr>
          <a:xfrm>
            <a:off x="-285750" y="7712746"/>
            <a:ext cx="9429750" cy="45719"/>
          </a:xfrm>
          <a:prstGeom prst="rect">
            <a:avLst/>
          </a:prstGeom>
          <a:solidFill>
            <a:srgbClr val="272727"/>
          </a:solidFill>
        </p:spPr>
      </p:sp>
      <p:sp>
        <p:nvSpPr>
          <p:cNvPr id="5" name="AutoShape 5"/>
          <p:cNvSpPr/>
          <p:nvPr/>
        </p:nvSpPr>
        <p:spPr>
          <a:xfrm>
            <a:off x="9144000" y="5129458"/>
            <a:ext cx="9144000" cy="14042"/>
          </a:xfrm>
          <a:prstGeom prst="rect">
            <a:avLst/>
          </a:prstGeom>
          <a:solidFill>
            <a:srgbClr val="272727"/>
          </a:solidFill>
        </p:spPr>
      </p:sp>
      <p:sp>
        <p:nvSpPr>
          <p:cNvPr id="6" name="AutoShape 6"/>
          <p:cNvSpPr/>
          <p:nvPr/>
        </p:nvSpPr>
        <p:spPr>
          <a:xfrm>
            <a:off x="9113740" y="0"/>
            <a:ext cx="9525" cy="10287000"/>
          </a:xfrm>
          <a:prstGeom prst="rect">
            <a:avLst/>
          </a:prstGeom>
          <a:solidFill>
            <a:srgbClr val="272727"/>
          </a:solidFill>
        </p:spPr>
      </p:sp>
      <p:sp>
        <p:nvSpPr>
          <p:cNvPr id="7" name="TextBox 7"/>
          <p:cNvSpPr txBox="1"/>
          <p:nvPr/>
        </p:nvSpPr>
        <p:spPr>
          <a:xfrm>
            <a:off x="838200" y="2981716"/>
            <a:ext cx="6873406" cy="2923877"/>
          </a:xfrm>
          <a:prstGeom prst="rect">
            <a:avLst/>
          </a:prstGeom>
        </p:spPr>
        <p:txBody>
          <a:bodyPr lIns="0" tIns="0" rIns="0" bIns="0" rtlCol="0" anchor="t">
            <a:spAutoFit/>
          </a:bodyPr>
          <a:lstStyle/>
          <a:p>
            <a:pPr lvl="0">
              <a:lnSpc>
                <a:spcPts val="7600"/>
              </a:lnSpc>
            </a:pPr>
            <a:r>
              <a:rPr lang="en-US" sz="6000" dirty="0">
                <a:solidFill>
                  <a:srgbClr val="272727"/>
                </a:solidFill>
                <a:latin typeface="Cormorant SC Medium"/>
              </a:rPr>
              <a:t>What is Principal component analysis (</a:t>
            </a:r>
            <a:r>
              <a:rPr lang="en-US" sz="6000" dirty="0" err="1">
                <a:solidFill>
                  <a:srgbClr val="272727"/>
                </a:solidFill>
                <a:latin typeface="Cormorant SC Medium"/>
              </a:rPr>
              <a:t>pca</a:t>
            </a:r>
            <a:r>
              <a:rPr lang="en-US" sz="6000" dirty="0">
                <a:solidFill>
                  <a:srgbClr val="272727"/>
                </a:solidFill>
                <a:latin typeface="Cormorant SC Medium"/>
              </a:rPr>
              <a:t>)?</a:t>
            </a:r>
            <a:endParaRPr kumimoji="0" lang="en-US" sz="6000" b="0" i="0" u="none" strike="noStrike" kern="1200" cap="none" spc="0" normalizeH="0" baseline="0" noProof="0" dirty="0">
              <a:ln>
                <a:noFill/>
              </a:ln>
              <a:solidFill>
                <a:srgbClr val="272727"/>
              </a:solidFill>
              <a:effectLst/>
              <a:uLnTx/>
              <a:uFillTx/>
              <a:latin typeface="Cormorant SC Medium"/>
            </a:endParaRPr>
          </a:p>
        </p:txBody>
      </p:sp>
      <p:grpSp>
        <p:nvGrpSpPr>
          <p:cNvPr id="8" name="Group 8"/>
          <p:cNvGrpSpPr/>
          <p:nvPr/>
        </p:nvGrpSpPr>
        <p:grpSpPr>
          <a:xfrm>
            <a:off x="10131182" y="1310658"/>
            <a:ext cx="7526436" cy="3165701"/>
            <a:chOff x="-31" y="-47625"/>
            <a:chExt cx="9448770" cy="2192200"/>
          </a:xfrm>
        </p:grpSpPr>
        <p:sp>
          <p:nvSpPr>
            <p:cNvPr id="9" name="TextBox 9"/>
            <p:cNvSpPr txBox="1"/>
            <p:nvPr/>
          </p:nvSpPr>
          <p:spPr>
            <a:xfrm>
              <a:off x="0" y="-47625"/>
              <a:ext cx="9448739" cy="347670"/>
            </a:xfrm>
            <a:prstGeom prst="rect">
              <a:avLst/>
            </a:prstGeom>
          </p:spPr>
          <p:txBody>
            <a:bodyPr lIns="0" tIns="0" rIns="0" bIns="0" rtlCol="0" anchor="t">
              <a:spAutoFit/>
            </a:bodyPr>
            <a:lstStyle/>
            <a:p>
              <a:pPr lvl="0">
                <a:lnSpc>
                  <a:spcPts val="3360"/>
                </a:lnSpc>
              </a:pPr>
              <a:r>
                <a:rPr lang="en-US" sz="4800" b="1" dirty="0">
                  <a:solidFill>
                    <a:srgbClr val="272727"/>
                  </a:solidFill>
                  <a:latin typeface="Cormorant Garamond Medium Italics"/>
                </a:rPr>
                <a:t>Problem: </a:t>
              </a:r>
              <a:endParaRPr lang="en-US" sz="4800" b="1" dirty="0">
                <a:solidFill>
                  <a:srgbClr val="272727"/>
                </a:solidFill>
                <a:latin typeface="Cormorant Garamond Medium Italics"/>
              </a:endParaRPr>
            </a:p>
          </p:txBody>
        </p:sp>
        <p:sp>
          <p:nvSpPr>
            <p:cNvPr id="10" name="TextBox 10"/>
            <p:cNvSpPr txBox="1"/>
            <p:nvPr/>
          </p:nvSpPr>
          <p:spPr>
            <a:xfrm>
              <a:off x="-31" y="759226"/>
              <a:ext cx="9448739" cy="1385349"/>
            </a:xfrm>
            <a:prstGeom prst="rect">
              <a:avLst/>
            </a:prstGeom>
          </p:spPr>
          <p:txBody>
            <a:bodyPr lIns="0" tIns="0" rIns="0" bIns="0" rtlCol="0" anchor="t">
              <a:spAutoFit/>
            </a:bodyPr>
            <a:lstStyle/>
            <a:p>
              <a:pPr marL="285750" lvl="0" indent="-285750">
                <a:lnSpc>
                  <a:spcPts val="2560"/>
                </a:lnSpc>
                <a:buFontTx/>
                <a:buChar char="-"/>
              </a:pPr>
              <a:r>
                <a:rPr lang="en-US" sz="2800" dirty="0" smtClean="0">
                  <a:solidFill>
                    <a:srgbClr val="272727"/>
                  </a:solidFill>
                  <a:latin typeface="HK Grotesk Light"/>
                </a:rPr>
                <a:t>Working </a:t>
              </a:r>
              <a:r>
                <a:rPr lang="en-US" sz="2800" dirty="0">
                  <a:solidFill>
                    <a:srgbClr val="272727"/>
                  </a:solidFill>
                  <a:latin typeface="HK Grotesk Light"/>
                </a:rPr>
                <a:t>directly with high-dimensional data (such as images) come with difficulties </a:t>
              </a:r>
              <a:endParaRPr lang="en-US" sz="2800" dirty="0" smtClean="0">
                <a:solidFill>
                  <a:srgbClr val="272727"/>
                </a:solidFill>
                <a:latin typeface="HK Grotesk Light"/>
              </a:endParaRPr>
            </a:p>
            <a:p>
              <a:pPr marL="285750" lvl="0" indent="-285750">
                <a:lnSpc>
                  <a:spcPts val="2560"/>
                </a:lnSpc>
                <a:buFontTx/>
                <a:buChar char="-"/>
              </a:pPr>
              <a:endParaRPr lang="en-US" sz="2400" dirty="0" smtClean="0">
                <a:solidFill>
                  <a:srgbClr val="272727"/>
                </a:solidFill>
                <a:latin typeface="HK Grotesk Light"/>
              </a:endParaRPr>
            </a:p>
            <a:p>
              <a:pPr lvl="0">
                <a:lnSpc>
                  <a:spcPts val="2560"/>
                </a:lnSpc>
              </a:pPr>
              <a:r>
                <a:rPr lang="en-US" sz="2800" dirty="0">
                  <a:solidFill>
                    <a:srgbClr val="272727"/>
                  </a:solidFill>
                  <a:latin typeface="HK Grotesk Light"/>
                </a:rPr>
                <a:t>-&gt; Hard to analyze, expensive storage data vector</a:t>
              </a:r>
              <a:endParaRPr lang="en-US" sz="2800" dirty="0">
                <a:solidFill>
                  <a:srgbClr val="272727"/>
                </a:solidFill>
                <a:latin typeface="HK Grotesk Light"/>
              </a:endParaRPr>
            </a:p>
            <a:p>
              <a:pPr marL="285750" lvl="0" indent="-285750">
                <a:lnSpc>
                  <a:spcPts val="2560"/>
                </a:lnSpc>
                <a:buFontTx/>
                <a:buChar char="-"/>
              </a:pPr>
              <a:endParaRPr lang="en-US" sz="1600" dirty="0">
                <a:solidFill>
                  <a:srgbClr val="272727"/>
                </a:solidFill>
                <a:latin typeface="HK Grotesk Light"/>
              </a:endParaRPr>
            </a:p>
          </p:txBody>
        </p:sp>
      </p:grpSp>
      <p:grpSp>
        <p:nvGrpSpPr>
          <p:cNvPr id="14" name="Group 14"/>
          <p:cNvGrpSpPr/>
          <p:nvPr/>
        </p:nvGrpSpPr>
        <p:grpSpPr>
          <a:xfrm>
            <a:off x="10131182" y="6130023"/>
            <a:ext cx="7086554" cy="2102764"/>
            <a:chOff x="0" y="-47625"/>
            <a:chExt cx="9448739" cy="1581166"/>
          </a:xfrm>
        </p:grpSpPr>
        <p:sp>
          <p:nvSpPr>
            <p:cNvPr id="15" name="TextBox 15"/>
            <p:cNvSpPr txBox="1"/>
            <p:nvPr/>
          </p:nvSpPr>
          <p:spPr>
            <a:xfrm>
              <a:off x="0" y="-47625"/>
              <a:ext cx="9448739" cy="377523"/>
            </a:xfrm>
            <a:prstGeom prst="rect">
              <a:avLst/>
            </a:prstGeom>
          </p:spPr>
          <p:txBody>
            <a:bodyPr lIns="0" tIns="0" rIns="0" bIns="0" rtlCol="0" anchor="t">
              <a:spAutoFit/>
            </a:bodyPr>
            <a:lstStyle/>
            <a:p>
              <a:pPr lvl="0">
                <a:lnSpc>
                  <a:spcPts val="3360"/>
                </a:lnSpc>
              </a:pPr>
              <a:r>
                <a:rPr lang="en-US" sz="4800" b="1" dirty="0">
                  <a:solidFill>
                    <a:srgbClr val="272727"/>
                  </a:solidFill>
                  <a:latin typeface="Cormorant Garamond Medium Italics"/>
                </a:rPr>
                <a:t>Example: </a:t>
              </a:r>
              <a:endParaRPr kumimoji="0" lang="en-US" sz="4800" b="1" i="0" u="none" strike="noStrike" kern="1200" cap="none" spc="0" normalizeH="0" baseline="0" noProof="0" dirty="0">
                <a:ln>
                  <a:noFill/>
                </a:ln>
                <a:solidFill>
                  <a:srgbClr val="272727"/>
                </a:solidFill>
                <a:effectLst/>
                <a:uLnTx/>
                <a:uFillTx/>
                <a:latin typeface="Cormorant Garamond Medium Italics"/>
              </a:endParaRPr>
            </a:p>
          </p:txBody>
        </p:sp>
        <p:sp>
          <p:nvSpPr>
            <p:cNvPr id="16" name="TextBox 16"/>
            <p:cNvSpPr txBox="1"/>
            <p:nvPr/>
          </p:nvSpPr>
          <p:spPr>
            <a:xfrm>
              <a:off x="0" y="512398"/>
              <a:ext cx="9448739" cy="1021143"/>
            </a:xfrm>
            <a:prstGeom prst="rect">
              <a:avLst/>
            </a:prstGeom>
          </p:spPr>
          <p:txBody>
            <a:bodyPr lIns="0" tIns="0" rIns="0" bIns="0" rtlCol="0" anchor="t">
              <a:spAutoFit/>
            </a:bodyPr>
            <a:lstStyle/>
            <a:p>
              <a:pPr lvl="0">
                <a:lnSpc>
                  <a:spcPts val="2560"/>
                </a:lnSpc>
              </a:pPr>
              <a:r>
                <a:rPr lang="en-US" sz="2400" dirty="0" smtClean="0">
                  <a:solidFill>
                    <a:srgbClr val="272727"/>
                  </a:solidFill>
                  <a:latin typeface="HK Grotesk Light"/>
                </a:rPr>
                <a:t>- A </a:t>
              </a:r>
              <a:r>
                <a:rPr lang="en-US" sz="2400" dirty="0">
                  <a:solidFill>
                    <a:srgbClr val="272727"/>
                  </a:solidFill>
                  <a:latin typeface="HK Grotesk Light"/>
                </a:rPr>
                <a:t>640 × 480 pixel color image is a data point in a million-dimensional space, where every pixel responds to three dimensions, one for each color channel (red, green, blue). </a:t>
              </a:r>
              <a:endParaRPr lang="en-US" sz="2400" dirty="0">
                <a:solidFill>
                  <a:srgbClr val="272727"/>
                </a:solidFill>
                <a:latin typeface="HK Grotesk Light"/>
              </a:endParaRPr>
            </a:p>
          </p:txBody>
        </p:sp>
      </p:grpSp>
      <p:grpSp>
        <p:nvGrpSpPr>
          <p:cNvPr id="20" name="Group 20"/>
          <p:cNvGrpSpPr/>
          <p:nvPr/>
        </p:nvGrpSpPr>
        <p:grpSpPr>
          <a:xfrm>
            <a:off x="1028700" y="9529045"/>
            <a:ext cx="425784" cy="151580"/>
            <a:chOff x="0" y="0"/>
            <a:chExt cx="1426955" cy="508000"/>
          </a:xfrm>
        </p:grpSpPr>
        <p:sp>
          <p:nvSpPr>
            <p:cNvPr id="21" name="Freeform 21"/>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22" name="Freeform 22"/>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23" name="TextBox 23"/>
          <p:cNvSpPr txBox="1"/>
          <p:nvPr/>
        </p:nvSpPr>
        <p:spPr>
          <a:xfrm>
            <a:off x="16840200" y="4191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21</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p:sp>
        <p:nvSpPr>
          <p:cNvPr id="24" name="AutoShape 5"/>
          <p:cNvSpPr/>
          <p:nvPr/>
        </p:nvSpPr>
        <p:spPr>
          <a:xfrm>
            <a:off x="-15130" y="2314237"/>
            <a:ext cx="9144000" cy="14042"/>
          </a:xfrm>
          <a:prstGeom prst="rect">
            <a:avLst/>
          </a:prstGeom>
          <a:solidFill>
            <a:srgbClr val="272727"/>
          </a:solid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ircle(in)">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5332683"/>
            <a:ext cx="3437668" cy="4954317"/>
          </a:xfrm>
          <a:prstGeom prst="rect">
            <a:avLst/>
          </a:prstGeom>
          <a:solidFill>
            <a:srgbClr val="B2AEA9"/>
          </a:solidFill>
        </p:spPr>
      </p:sp>
      <p:grpSp>
        <p:nvGrpSpPr>
          <p:cNvPr id="3" name="Group 3"/>
          <p:cNvGrpSpPr/>
          <p:nvPr/>
        </p:nvGrpSpPr>
        <p:grpSpPr>
          <a:xfrm>
            <a:off x="1028700" y="9106720"/>
            <a:ext cx="425784" cy="151580"/>
            <a:chOff x="0" y="0"/>
            <a:chExt cx="1426955" cy="508000"/>
          </a:xfrm>
        </p:grpSpPr>
        <p:sp>
          <p:nvSpPr>
            <p:cNvPr id="4" name="Freeform 4"/>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5" name="Freeform 5"/>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6" name="TextBox 6"/>
          <p:cNvSpPr txBox="1"/>
          <p:nvPr/>
        </p:nvSpPr>
        <p:spPr>
          <a:xfrm>
            <a:off x="4154126" y="539487"/>
            <a:ext cx="11182096" cy="3385542"/>
          </a:xfrm>
          <a:prstGeom prst="rect">
            <a:avLst/>
          </a:prstGeom>
        </p:spPr>
        <p:txBody>
          <a:bodyPr wrap="square" lIns="0" tIns="0" rIns="0" bIns="0" rtlCol="0" anchor="t">
            <a:spAutoFit/>
          </a:bodyPr>
          <a:lstStyle/>
          <a:p>
            <a:pPr marL="0" marR="0" lvl="0" indent="0" algn="l" defTabSz="914400" rtl="0" eaLnBrk="1" fontAlgn="auto" latinLnBrk="0" hangingPunct="1">
              <a:lnSpc>
                <a:spcPts val="13200"/>
              </a:lnSpc>
              <a:spcBef>
                <a:spcPts val="0"/>
              </a:spcBef>
              <a:spcAft>
                <a:spcPts val="0"/>
              </a:spcAft>
              <a:buClrTx/>
              <a:buSzTx/>
              <a:buFontTx/>
              <a:buNone/>
              <a:defRPr/>
            </a:pPr>
            <a:r>
              <a:rPr kumimoji="0" lang="en-US" sz="8800" b="0" i="0" u="none" strike="noStrike" kern="1200" cap="none" spc="0" normalizeH="0" baseline="0" noProof="0" dirty="0">
                <a:ln>
                  <a:noFill/>
                </a:ln>
                <a:solidFill>
                  <a:srgbClr val="272727"/>
                </a:solidFill>
                <a:effectLst/>
                <a:uLnTx/>
                <a:uFillTx/>
                <a:latin typeface="Cormorant SC Medium"/>
                <a:ea typeface="+mn-ea"/>
                <a:cs typeface="+mn-cs"/>
              </a:rPr>
              <a:t>SVD </a:t>
            </a:r>
            <a:r>
              <a:rPr kumimoji="0" lang="en-US" sz="8800" b="0" i="0" u="none" strike="noStrike" kern="1200" cap="none" spc="0" normalizeH="0" baseline="0" noProof="0" dirty="0">
                <a:ln>
                  <a:noFill/>
                </a:ln>
                <a:solidFill>
                  <a:srgbClr val="272727"/>
                </a:solidFill>
                <a:effectLst/>
                <a:uLnTx/>
                <a:uFillTx/>
                <a:latin typeface=".VnTime" panose="020B7200000000000000" pitchFamily="34" charset="0"/>
                <a:ea typeface="+mn-ea"/>
                <a:cs typeface="+mn-cs"/>
              </a:rPr>
              <a:t>-</a:t>
            </a:r>
            <a:r>
              <a:rPr kumimoji="0" lang="en-US" sz="8800" b="0" i="0" u="none" strike="noStrike" kern="1200" cap="none" spc="0" normalizeH="0" baseline="0" noProof="0" dirty="0">
                <a:ln>
                  <a:noFill/>
                </a:ln>
                <a:solidFill>
                  <a:srgbClr val="272727"/>
                </a:solidFill>
                <a:effectLst/>
                <a:uLnTx/>
                <a:uFillTx/>
                <a:latin typeface="Cormorant SC Medium"/>
                <a:ea typeface="+mn-ea"/>
                <a:cs typeface="+mn-cs"/>
              </a:rPr>
              <a:t> Singular value Decomposition</a:t>
            </a:r>
            <a:endParaRPr kumimoji="0" lang="en-US" sz="88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7" name="TextBox 7"/>
          <p:cNvSpPr txBox="1"/>
          <p:nvPr/>
        </p:nvSpPr>
        <p:spPr>
          <a:xfrm>
            <a:off x="4651833" y="4374750"/>
            <a:ext cx="8984333" cy="508212"/>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2800" b="0" i="0" u="none" strike="noStrike" kern="1200" cap="none" spc="56" normalizeH="0" baseline="0" noProof="0">
                <a:ln>
                  <a:noFill/>
                </a:ln>
                <a:solidFill>
                  <a:srgbClr val="272727"/>
                </a:solidFill>
                <a:effectLst/>
                <a:uLnTx/>
                <a:uFillTx/>
                <a:latin typeface="Cormorant Garamond Medium Italics"/>
                <a:ea typeface="+mn-ea"/>
                <a:cs typeface="+mn-cs"/>
              </a:rPr>
              <a:t>Today's Agenda</a:t>
            </a:r>
            <a:endParaRPr kumimoji="0" lang="en-US" sz="2800" b="0" i="0" u="none" strike="noStrike" kern="1200" cap="none" spc="56" normalizeH="0" baseline="0" noProof="0">
              <a:ln>
                <a:noFill/>
              </a:ln>
              <a:solidFill>
                <a:srgbClr val="272727"/>
              </a:solidFill>
              <a:effectLst/>
              <a:uLnTx/>
              <a:uFillTx/>
              <a:latin typeface="Cormorant Garamond Medium Italics"/>
              <a:ea typeface="+mn-ea"/>
              <a:cs typeface="+mn-cs"/>
            </a:endParaRPr>
          </a:p>
        </p:txBody>
      </p:sp>
      <p:sp>
        <p:nvSpPr>
          <p:cNvPr id="8" name="TextBox 8"/>
          <p:cNvSpPr txBox="1"/>
          <p:nvPr/>
        </p:nvSpPr>
        <p:spPr>
          <a:xfrm>
            <a:off x="4495800" y="5958954"/>
            <a:ext cx="8984333" cy="2585085"/>
          </a:xfrm>
          <a:prstGeom prst="rect">
            <a:avLst/>
          </a:prstGeom>
        </p:spPr>
        <p:txBody>
          <a:bodyPr lIns="0" tIns="0" rIns="0" bIns="0"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HK Grotesk Light"/>
                <a:ea typeface="+mn-ea"/>
                <a:cs typeface="+mn-cs"/>
              </a:rPr>
              <a:t>- Introduction</a:t>
            </a:r>
            <a:endParaRPr kumimoji="0" lang="en-US" sz="2800" b="0" i="0" u="none" strike="noStrike" kern="1200" cap="none" spc="0" normalizeH="0" baseline="0" noProof="0" dirty="0">
              <a:ln>
                <a:noFill/>
              </a:ln>
              <a:solidFill>
                <a:srgbClr val="272727"/>
              </a:solidFill>
              <a:effectLst/>
              <a:uLnTx/>
              <a:uFillTx/>
              <a:latin typeface="HK Grotesk Ligh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HK Grotesk Light"/>
                <a:ea typeface="+mn-ea"/>
                <a:cs typeface="+mn-cs"/>
              </a:rPr>
              <a:t>- C</a:t>
            </a:r>
            <a:r>
              <a:rPr kumimoji="0" lang="vi-VN" altLang="en-US" sz="2800" b="0" i="0" u="none" strike="noStrike" kern="1200" cap="none" spc="0" normalizeH="0" baseline="0" noProof="0" dirty="0" smtClean="0">
                <a:ln>
                  <a:noFill/>
                </a:ln>
                <a:solidFill>
                  <a:srgbClr val="272727"/>
                </a:solidFill>
                <a:effectLst/>
                <a:uLnTx/>
                <a:uFillTx/>
                <a:latin typeface="HK Grotesk Light"/>
                <a:ea typeface="+mn-ea"/>
                <a:cs typeface="+mn-cs"/>
              </a:rPr>
              <a:t>ó thể bạn đã biết</a:t>
            </a:r>
            <a:endParaRPr kumimoji="0" lang="en-US" sz="2800" b="0" i="0" u="none" strike="noStrike" kern="1200" cap="none" spc="0" normalizeH="0" baseline="0" noProof="0" dirty="0">
              <a:ln>
                <a:noFill/>
              </a:ln>
              <a:solidFill>
                <a:srgbClr val="272727"/>
              </a:solidFill>
              <a:effectLst/>
              <a:uLnTx/>
              <a:uFillTx/>
              <a:latin typeface="HK Grotesk Ligh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HK Grotesk Light" panose="020B0604020202020204" charset="0"/>
              </a:rPr>
              <a:t>- What</a:t>
            </a:r>
            <a:r>
              <a:rPr kumimoji="0" lang="en-US" sz="2800" b="0" i="0" u="none" strike="noStrike" kern="1200" cap="none" spc="0" normalizeH="0" baseline="0" noProof="0" dirty="0" smtClean="0">
                <a:ln>
                  <a:noFill/>
                </a:ln>
                <a:solidFill>
                  <a:srgbClr val="272727"/>
                </a:solidFill>
                <a:effectLst/>
                <a:uLnTx/>
                <a:uFillTx/>
                <a:latin typeface="HK Grotesk Light"/>
                <a:ea typeface="+mn-ea"/>
                <a:cs typeface="+mn-cs"/>
              </a:rPr>
              <a:t> is SVD ?</a:t>
            </a:r>
            <a:endParaRPr kumimoji="0" lang="en-US" sz="2800" b="0" i="0" u="none" strike="noStrike" kern="1200" cap="none" spc="0" normalizeH="0" baseline="0" noProof="0" dirty="0">
              <a:ln>
                <a:noFill/>
              </a:ln>
              <a:solidFill>
                <a:srgbClr val="272727"/>
              </a:solidFill>
              <a:effectLst/>
              <a:uLnTx/>
              <a:uFillTx/>
              <a:latin typeface="HK Grotesk Ligh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sz="2800" b="0" i="0" u="none" strike="noStrike" kern="1200" cap="none" spc="0" normalizeH="0" baseline="0" noProof="0" dirty="0" smtClean="0">
                <a:ln>
                  <a:noFill/>
                </a:ln>
                <a:solidFill>
                  <a:srgbClr val="272727"/>
                </a:solidFill>
                <a:effectLst/>
                <a:uLnTx/>
                <a:uFillTx/>
                <a:latin typeface="HK Grotesk Light"/>
                <a:ea typeface="+mn-ea"/>
                <a:cs typeface="+mn-cs"/>
              </a:rPr>
              <a:t>- Computing SVD</a:t>
            </a:r>
            <a:endParaRPr kumimoji="0" lang="en-US" sz="28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10" name="AutoShape 10"/>
          <p:cNvSpPr/>
          <p:nvPr/>
        </p:nvSpPr>
        <p:spPr>
          <a:xfrm rot="5400000">
            <a:off x="-1955069" y="5132285"/>
            <a:ext cx="10795000" cy="9525"/>
          </a:xfrm>
          <a:prstGeom prst="rect">
            <a:avLst/>
          </a:prstGeom>
          <a:solidFill>
            <a:srgbClr val="272727"/>
          </a:solidFill>
        </p:spPr>
      </p:sp>
      <p:sp>
        <p:nvSpPr>
          <p:cNvPr id="11" name="AutoShape 11"/>
          <p:cNvSpPr/>
          <p:nvPr/>
        </p:nvSpPr>
        <p:spPr>
          <a:xfrm rot="5400000">
            <a:off x="10650418" y="5132285"/>
            <a:ext cx="10795000" cy="9525"/>
          </a:xfrm>
          <a:prstGeom prst="rect">
            <a:avLst/>
          </a:prstGeom>
          <a:solidFill>
            <a:srgbClr val="272727"/>
          </a:solidFill>
        </p:spPr>
      </p:sp>
      <p:sp>
        <p:nvSpPr>
          <p:cNvPr id="12" name="AutoShape 12"/>
          <p:cNvSpPr/>
          <p:nvPr/>
        </p:nvSpPr>
        <p:spPr>
          <a:xfrm>
            <a:off x="0" y="3959742"/>
            <a:ext cx="16052681" cy="9525"/>
          </a:xfrm>
          <a:prstGeom prst="rect">
            <a:avLst/>
          </a:prstGeom>
          <a:solidFill>
            <a:srgbClr val="272727"/>
          </a:solidFill>
        </p:spPr>
      </p:sp>
      <p:sp>
        <p:nvSpPr>
          <p:cNvPr id="13" name="AutoShape 13"/>
          <p:cNvSpPr/>
          <p:nvPr/>
        </p:nvSpPr>
        <p:spPr>
          <a:xfrm>
            <a:off x="0" y="5332683"/>
            <a:ext cx="16052681" cy="9525"/>
          </a:xfrm>
          <a:prstGeom prst="rect">
            <a:avLst/>
          </a:prstGeom>
          <a:solidFill>
            <a:srgbClr val="272727"/>
          </a:solidFill>
        </p:spPr>
      </p:sp>
      <p:sp>
        <p:nvSpPr>
          <p:cNvPr id="14" name="TextBox 14"/>
          <p:cNvSpPr txBox="1"/>
          <p:nvPr/>
        </p:nvSpPr>
        <p:spPr>
          <a:xfrm>
            <a:off x="1028700" y="826135"/>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01</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685800" y="728814"/>
            <a:ext cx="9380873" cy="1924438"/>
          </a:xfrm>
          <a:prstGeom prst="rect">
            <a:avLst/>
          </a:prstGeom>
        </p:spPr>
        <p:txBody>
          <a:bodyPr lIns="0" tIns="0" rIns="0" bIns="0" rtlCol="0" anchor="t">
            <a:spAutoFit/>
          </a:bodyPr>
          <a:lstStyle/>
          <a:p>
            <a:pPr lvl="0">
              <a:lnSpc>
                <a:spcPts val="7600"/>
              </a:lnSpc>
            </a:pPr>
            <a:r>
              <a:rPr lang="en-US" sz="6000" dirty="0">
                <a:solidFill>
                  <a:srgbClr val="272727"/>
                </a:solidFill>
                <a:latin typeface="Cormorant SC Medium"/>
              </a:rPr>
              <a:t>What is Principal component analysis (</a:t>
            </a:r>
            <a:r>
              <a:rPr lang="en-US" sz="6000" dirty="0" err="1">
                <a:solidFill>
                  <a:srgbClr val="272727"/>
                </a:solidFill>
                <a:latin typeface="Cormorant SC Medium"/>
              </a:rPr>
              <a:t>pca</a:t>
            </a:r>
            <a:r>
              <a:rPr lang="en-US" sz="6000" dirty="0">
                <a:solidFill>
                  <a:srgbClr val="272727"/>
                </a:solidFill>
                <a:latin typeface="Cormorant SC Medium"/>
              </a:rPr>
              <a:t>)?</a:t>
            </a:r>
            <a:endParaRPr lang="en-US" sz="6000" dirty="0">
              <a:solidFill>
                <a:srgbClr val="272727"/>
              </a:solidFill>
              <a:latin typeface="Cormorant SC Medium"/>
            </a:endParaRPr>
          </a:p>
        </p:txBody>
      </p:sp>
      <p:sp>
        <p:nvSpPr>
          <p:cNvPr id="7" name="AutoShape 7"/>
          <p:cNvSpPr/>
          <p:nvPr/>
        </p:nvSpPr>
        <p:spPr>
          <a:xfrm>
            <a:off x="-9526" y="3102850"/>
            <a:ext cx="9839325" cy="45719"/>
          </a:xfrm>
          <a:prstGeom prst="rect">
            <a:avLst/>
          </a:prstGeom>
          <a:solidFill>
            <a:srgbClr val="272727"/>
          </a:solidFill>
        </p:spPr>
      </p:sp>
      <p:sp>
        <p:nvSpPr>
          <p:cNvPr id="9" name="AutoShape 9"/>
          <p:cNvSpPr/>
          <p:nvPr/>
        </p:nvSpPr>
        <p:spPr>
          <a:xfrm rot="5400000">
            <a:off x="4437062" y="5049838"/>
            <a:ext cx="10795000" cy="9525"/>
          </a:xfrm>
          <a:prstGeom prst="rect">
            <a:avLst/>
          </a:prstGeom>
          <a:solidFill>
            <a:srgbClr val="272727"/>
          </a:solidFill>
        </p:spPr>
      </p:sp>
      <p:sp>
        <p:nvSpPr>
          <p:cNvPr id="11" name="TextBox 11"/>
          <p:cNvSpPr txBox="1"/>
          <p:nvPr/>
        </p:nvSpPr>
        <p:spPr>
          <a:xfrm>
            <a:off x="835601" y="4106778"/>
            <a:ext cx="8345378" cy="3718967"/>
          </a:xfrm>
          <a:prstGeom prst="rect">
            <a:avLst/>
          </a:prstGeom>
        </p:spPr>
        <p:txBody>
          <a:bodyPr wrap="square" lIns="0" tIns="0" rIns="0" bIns="0" rtlCol="0" anchor="t">
            <a:spAutoFit/>
          </a:bodyPr>
          <a:lstStyle/>
          <a:p>
            <a:pPr lvl="0">
              <a:lnSpc>
                <a:spcPts val="2880"/>
              </a:lnSpc>
            </a:pPr>
            <a:r>
              <a:rPr lang="en-US" sz="3600" b="1" dirty="0">
                <a:solidFill>
                  <a:srgbClr val="272727"/>
                </a:solidFill>
                <a:latin typeface="HK Grotesk Light"/>
              </a:rPr>
              <a:t>PRINCIPLE COMPONENT </a:t>
            </a:r>
            <a:r>
              <a:rPr lang="en-US" sz="3600" b="1" dirty="0" smtClean="0">
                <a:solidFill>
                  <a:srgbClr val="272727"/>
                </a:solidFill>
                <a:latin typeface="HK Grotesk Light"/>
              </a:rPr>
              <a:t>ANALYSIS</a:t>
            </a:r>
            <a:endParaRPr lang="en-US" sz="3600" b="1" dirty="0" smtClean="0">
              <a:solidFill>
                <a:srgbClr val="272727"/>
              </a:solidFill>
              <a:latin typeface="HK Grotesk Light"/>
            </a:endParaRPr>
          </a:p>
          <a:p>
            <a:pPr lvl="0">
              <a:lnSpc>
                <a:spcPts val="2880"/>
              </a:lnSpc>
            </a:pPr>
            <a:endParaRPr lang="en-US" sz="3600" b="1" dirty="0">
              <a:solidFill>
                <a:srgbClr val="272727"/>
              </a:solidFill>
              <a:latin typeface="HK Grotesk Light"/>
            </a:endParaRPr>
          </a:p>
          <a:p>
            <a:pPr marL="342900" lvl="0" indent="-342900">
              <a:lnSpc>
                <a:spcPts val="2880"/>
              </a:lnSpc>
              <a:buFontTx/>
              <a:buChar char="-"/>
            </a:pPr>
            <a:r>
              <a:rPr lang="en-US" sz="2800" dirty="0" smtClean="0">
                <a:solidFill>
                  <a:srgbClr val="272727"/>
                </a:solidFill>
                <a:latin typeface="HK Grotesk Light"/>
              </a:rPr>
              <a:t>Most </a:t>
            </a:r>
            <a:r>
              <a:rPr lang="en-US" sz="2800" dirty="0">
                <a:solidFill>
                  <a:srgbClr val="272727"/>
                </a:solidFill>
                <a:latin typeface="HK Grotesk Light"/>
              </a:rPr>
              <a:t>common form of factor </a:t>
            </a:r>
            <a:r>
              <a:rPr lang="en-US" sz="2800" dirty="0" smtClean="0">
                <a:solidFill>
                  <a:srgbClr val="272727"/>
                </a:solidFill>
                <a:latin typeface="HK Grotesk Light"/>
              </a:rPr>
              <a:t>analysis</a:t>
            </a:r>
            <a:endParaRPr lang="en-US" sz="2800" dirty="0" smtClean="0">
              <a:solidFill>
                <a:srgbClr val="272727"/>
              </a:solidFill>
              <a:latin typeface="HK Grotesk Light"/>
            </a:endParaRPr>
          </a:p>
          <a:p>
            <a:pPr marL="342900" lvl="0" indent="-342900">
              <a:lnSpc>
                <a:spcPts val="2880"/>
              </a:lnSpc>
              <a:buFontTx/>
              <a:buChar char="-"/>
            </a:pPr>
            <a:endParaRPr lang="en-US" sz="2400" dirty="0">
              <a:solidFill>
                <a:srgbClr val="272727"/>
              </a:solidFill>
              <a:latin typeface="HK Grotesk Light"/>
            </a:endParaRPr>
          </a:p>
          <a:p>
            <a:pPr marL="342900" lvl="0" indent="-342900">
              <a:lnSpc>
                <a:spcPts val="2880"/>
              </a:lnSpc>
              <a:buFontTx/>
              <a:buChar char="-"/>
            </a:pPr>
            <a:r>
              <a:rPr lang="en-US" sz="2800" dirty="0" smtClean="0">
                <a:solidFill>
                  <a:srgbClr val="272727"/>
                </a:solidFill>
                <a:latin typeface="HK Grotesk Light"/>
              </a:rPr>
              <a:t>Linear </a:t>
            </a:r>
            <a:r>
              <a:rPr lang="en-US" sz="2800" dirty="0">
                <a:solidFill>
                  <a:srgbClr val="272727"/>
                </a:solidFill>
                <a:latin typeface="HK Grotesk Light"/>
              </a:rPr>
              <a:t>dimensionality reduction </a:t>
            </a:r>
            <a:r>
              <a:rPr lang="en-US" sz="2800" dirty="0" smtClean="0">
                <a:solidFill>
                  <a:srgbClr val="272727"/>
                </a:solidFill>
                <a:latin typeface="HK Grotesk Light"/>
              </a:rPr>
              <a:t>algorithm</a:t>
            </a:r>
            <a:endParaRPr lang="en-US" sz="2800" dirty="0" smtClean="0">
              <a:solidFill>
                <a:srgbClr val="272727"/>
              </a:solidFill>
              <a:latin typeface="HK Grotesk Light"/>
            </a:endParaRPr>
          </a:p>
          <a:p>
            <a:pPr marL="342900" lvl="0" indent="-342900">
              <a:lnSpc>
                <a:spcPts val="2880"/>
              </a:lnSpc>
              <a:buFontTx/>
              <a:buChar char="-"/>
            </a:pPr>
            <a:endParaRPr lang="en-US" sz="2800" dirty="0">
              <a:solidFill>
                <a:srgbClr val="272727"/>
              </a:solidFill>
              <a:latin typeface="HK Grotesk Light"/>
            </a:endParaRPr>
          </a:p>
          <a:p>
            <a:pPr lvl="0">
              <a:lnSpc>
                <a:spcPts val="2880"/>
              </a:lnSpc>
            </a:pPr>
            <a:r>
              <a:rPr lang="en-US" sz="2800" dirty="0" smtClean="0">
                <a:solidFill>
                  <a:srgbClr val="272727"/>
                </a:solidFill>
                <a:latin typeface="HK Grotesk Light"/>
              </a:rPr>
              <a:t>- Describe </a:t>
            </a:r>
            <a:r>
              <a:rPr lang="en-US" sz="2800" dirty="0">
                <a:solidFill>
                  <a:srgbClr val="272727"/>
                </a:solidFill>
                <a:latin typeface="HK Grotesk Light"/>
              </a:rPr>
              <a:t>the variation of </a:t>
            </a:r>
            <a:r>
              <a:rPr lang="en-US" sz="2800" b="1" dirty="0">
                <a:solidFill>
                  <a:srgbClr val="272727"/>
                </a:solidFill>
                <a:latin typeface="HK Grotesk Light"/>
              </a:rPr>
              <a:t>multiple correlated variables </a:t>
            </a:r>
            <a:r>
              <a:rPr lang="en-US" sz="2800" u="sng" dirty="0" smtClean="0">
                <a:solidFill>
                  <a:srgbClr val="272727"/>
                </a:solidFill>
                <a:latin typeface="HK Grotesk Light"/>
              </a:rPr>
              <a:t>by a group of new uncorrelated variables </a:t>
            </a:r>
            <a:r>
              <a:rPr lang="en-US" sz="2800" dirty="0" smtClean="0">
                <a:solidFill>
                  <a:srgbClr val="272727"/>
                </a:solidFill>
                <a:latin typeface="HK Grotesk Light"/>
              </a:rPr>
              <a:t>(</a:t>
            </a:r>
            <a:r>
              <a:rPr lang="en-US" sz="2800" b="1" dirty="0">
                <a:solidFill>
                  <a:srgbClr val="272727"/>
                </a:solidFill>
                <a:latin typeface="HK Grotesk Light"/>
              </a:rPr>
              <a:t>components</a:t>
            </a:r>
            <a:r>
              <a:rPr lang="en-US" sz="2800" dirty="0" smtClean="0">
                <a:solidFill>
                  <a:srgbClr val="272727"/>
                </a:solidFill>
                <a:latin typeface="HK Grotesk Light"/>
              </a:rPr>
              <a:t>).</a:t>
            </a:r>
            <a:endParaRPr lang="en-US" sz="2800" dirty="0">
              <a:solidFill>
                <a:srgbClr val="272727"/>
              </a:solidFill>
              <a:latin typeface="HK Grotesk Light"/>
            </a:endParaRPr>
          </a:p>
          <a:p>
            <a:pPr marL="0" marR="0" lvl="0" indent="0" algn="l" defTabSz="914400" rtl="0" eaLnBrk="1" fontAlgn="auto" latinLnBrk="0" hangingPunct="1">
              <a:lnSpc>
                <a:spcPts val="288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12" name="TextBox 12"/>
          <p:cNvSpPr txBox="1"/>
          <p:nvPr/>
        </p:nvSpPr>
        <p:spPr>
          <a:xfrm>
            <a:off x="10488145" y="2476500"/>
            <a:ext cx="7315200" cy="4185761"/>
          </a:xfrm>
          <a:prstGeom prst="rect">
            <a:avLst/>
          </a:prstGeom>
        </p:spPr>
        <p:txBody>
          <a:bodyPr wrap="square" lIns="0" tIns="0" rIns="0" bIns="0" rtlCol="0" anchor="t">
            <a:spAutoFit/>
          </a:bodyPr>
          <a:lstStyle/>
          <a:p>
            <a:r>
              <a:rPr lang="en-US" sz="3600" b="1" dirty="0">
                <a:latin typeface="HK Grotesk Light" panose="020B0604020202020204" charset="0"/>
              </a:rPr>
              <a:t>If 2 variables are (highly) correlated</a:t>
            </a:r>
            <a:endParaRPr lang="en-US" sz="3600" b="1" dirty="0">
              <a:latin typeface="HK Grotesk Light" panose="020B0604020202020204" charset="0"/>
            </a:endParaRPr>
          </a:p>
          <a:p>
            <a:endParaRPr lang="en-US" sz="2000" dirty="0" smtClean="0">
              <a:latin typeface="HK Grotesk Light" panose="020B0604020202020204" charset="0"/>
            </a:endParaRPr>
          </a:p>
          <a:p>
            <a:pPr marL="285750" indent="-285750">
              <a:buFontTx/>
              <a:buChar char="-"/>
            </a:pPr>
            <a:endParaRPr lang="en-US" sz="2000" dirty="0">
              <a:latin typeface="HK Grotesk Light" panose="020B0604020202020204" charset="0"/>
            </a:endParaRPr>
          </a:p>
          <a:p>
            <a:pPr marL="285750" indent="-285750">
              <a:buFontTx/>
              <a:buChar char="-"/>
            </a:pPr>
            <a:r>
              <a:rPr lang="en-US" sz="2800" dirty="0" smtClean="0">
                <a:latin typeface="HK Grotesk Light" panose="020B0604020202020204" charset="0"/>
              </a:rPr>
              <a:t>They </a:t>
            </a:r>
            <a:r>
              <a:rPr lang="en-US" sz="2800" dirty="0">
                <a:latin typeface="HK Grotesk Light" panose="020B0604020202020204" charset="0"/>
              </a:rPr>
              <a:t>may reflect an underlying unobserved factor (</a:t>
            </a:r>
            <a:r>
              <a:rPr lang="en-US" sz="2800" i="1" dirty="0">
                <a:latin typeface="HK Grotesk Light" panose="020B0604020202020204" charset="0"/>
              </a:rPr>
              <a:t>latent factor</a:t>
            </a:r>
            <a:r>
              <a:rPr lang="en-US" sz="2800" dirty="0">
                <a:latin typeface="HK Grotesk Light" panose="020B0604020202020204" charset="0"/>
              </a:rPr>
              <a:t>)</a:t>
            </a:r>
            <a:endParaRPr lang="en-US" sz="2800" dirty="0">
              <a:latin typeface="HK Grotesk Light" panose="020B0604020202020204" charset="0"/>
            </a:endParaRPr>
          </a:p>
          <a:p>
            <a:endParaRPr lang="en-US" sz="2800" dirty="0" smtClean="0">
              <a:latin typeface="HK Grotesk Light" panose="020B0604020202020204" charset="0"/>
            </a:endParaRPr>
          </a:p>
          <a:p>
            <a:r>
              <a:rPr lang="en-US" sz="2800" dirty="0" smtClean="0">
                <a:latin typeface="HK Grotesk Light" panose="020B0604020202020204" charset="0"/>
              </a:rPr>
              <a:t>-&gt; </a:t>
            </a:r>
            <a:r>
              <a:rPr lang="en-US" sz="2800" dirty="0">
                <a:latin typeface="HK Grotesk Light" panose="020B0604020202020204" charset="0"/>
              </a:rPr>
              <a:t>Only need 1 variable</a:t>
            </a:r>
            <a:endParaRPr lang="en-US" sz="2800" dirty="0">
              <a:latin typeface="HK Grotesk Light" panose="020B0604020202020204" charset="0"/>
            </a:endParaRPr>
          </a:p>
          <a:p>
            <a:endParaRPr lang="en-US" sz="2800" dirty="0" smtClean="0">
              <a:latin typeface="HK Grotesk Light" panose="020B0604020202020204" charset="0"/>
            </a:endParaRPr>
          </a:p>
          <a:p>
            <a:r>
              <a:rPr lang="en-US" sz="2800" dirty="0" smtClean="0">
                <a:latin typeface="HK Grotesk Light" panose="020B0604020202020204" charset="0"/>
              </a:rPr>
              <a:t>-&gt; </a:t>
            </a:r>
            <a:r>
              <a:rPr lang="en-US" sz="2800" dirty="0">
                <a:latin typeface="HK Grotesk Light" panose="020B0604020202020204" charset="0"/>
              </a:rPr>
              <a:t>Latent variables can be known as </a:t>
            </a:r>
            <a:r>
              <a:rPr lang="en-US" sz="2800" b="1" i="1" dirty="0">
                <a:latin typeface="HK Grotesk Light" panose="020B0604020202020204" charset="0"/>
              </a:rPr>
              <a:t>‘factors’ </a:t>
            </a:r>
            <a:r>
              <a:rPr lang="en-US" sz="2800" dirty="0">
                <a:latin typeface="HK Grotesk Light" panose="020B0604020202020204" charset="0"/>
              </a:rPr>
              <a:t>or </a:t>
            </a:r>
            <a:r>
              <a:rPr lang="en-US" sz="2800" b="1" i="1" dirty="0">
                <a:latin typeface="HK Grotesk Light" panose="020B0604020202020204" charset="0"/>
              </a:rPr>
              <a:t>‘principal components’</a:t>
            </a:r>
            <a:endParaRPr lang="en-US" sz="2800" b="1" i="1" dirty="0">
              <a:latin typeface="HK Grotesk Light" panose="020B0604020202020204" charset="0"/>
            </a:endParaRPr>
          </a:p>
        </p:txBody>
      </p:sp>
      <p:sp>
        <p:nvSpPr>
          <p:cNvPr id="14" name="TextBox 14"/>
          <p:cNvSpPr txBox="1"/>
          <p:nvPr/>
        </p:nvSpPr>
        <p:spPr>
          <a:xfrm>
            <a:off x="16992600" y="3429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22</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1000"/>
                                        <p:tgtEl>
                                          <p:spTgt spid="11">
                                            <p:txEl>
                                              <p:pRg st="2" end="2"/>
                                            </p:txEl>
                                          </p:spTgt>
                                        </p:tgtEl>
                                      </p:cBhvr>
                                    </p:animEffect>
                                    <p:anim calcmode="lin" valueType="num">
                                      <p:cBhvr>
                                        <p:cTn id="1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4" end="4"/>
                                            </p:txEl>
                                          </p:spTgt>
                                        </p:tgtEl>
                                        <p:attrNameLst>
                                          <p:attrName>style.visibility</p:attrName>
                                        </p:attrNameLst>
                                      </p:cBhvr>
                                      <p:to>
                                        <p:strVal val="visible"/>
                                      </p:to>
                                    </p:set>
                                    <p:animEffect transition="in" filter="fade">
                                      <p:cBhvr>
                                        <p:cTn id="20" dur="1000"/>
                                        <p:tgtEl>
                                          <p:spTgt spid="11">
                                            <p:txEl>
                                              <p:pRg st="4" end="4"/>
                                            </p:txEl>
                                          </p:spTgt>
                                        </p:tgtEl>
                                      </p:cBhvr>
                                    </p:animEffect>
                                    <p:anim calcmode="lin" valueType="num">
                                      <p:cBhvr>
                                        <p:cTn id="2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1000"/>
                                        <p:tgtEl>
                                          <p:spTgt spid="11">
                                            <p:txEl>
                                              <p:pRg st="6" end="6"/>
                                            </p:txEl>
                                          </p:spTgt>
                                        </p:tgtEl>
                                      </p:cBhvr>
                                    </p:animEffect>
                                    <p:anim calcmode="lin" valueType="num">
                                      <p:cBhvr>
                                        <p:cTn id="28"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 calcmode="lin" valueType="num">
                                      <p:cBhvr additive="base">
                                        <p:cTn id="3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1000"/>
                                        <p:tgtEl>
                                          <p:spTgt spid="12">
                                            <p:txEl>
                                              <p:pRg st="3" end="3"/>
                                            </p:txEl>
                                          </p:spTgt>
                                        </p:tgtEl>
                                      </p:cBhvr>
                                    </p:animEffect>
                                    <p:anim calcmode="lin" valueType="num">
                                      <p:cBhvr>
                                        <p:cTn id="41"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2">
                                            <p:txEl>
                                              <p:pRg st="5" end="5"/>
                                            </p:txEl>
                                          </p:spTgt>
                                        </p:tgtEl>
                                        <p:attrNameLst>
                                          <p:attrName>style.visibility</p:attrName>
                                        </p:attrNameLst>
                                      </p:cBhvr>
                                      <p:to>
                                        <p:strVal val="visible"/>
                                      </p:to>
                                    </p:set>
                                    <p:animEffect transition="in" filter="fade">
                                      <p:cBhvr>
                                        <p:cTn id="47" dur="1000"/>
                                        <p:tgtEl>
                                          <p:spTgt spid="12">
                                            <p:txEl>
                                              <p:pRg st="5" end="5"/>
                                            </p:txEl>
                                          </p:spTgt>
                                        </p:tgtEl>
                                      </p:cBhvr>
                                    </p:animEffect>
                                    <p:anim calcmode="lin" valueType="num">
                                      <p:cBhvr>
                                        <p:cTn id="48"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2">
                                            <p:txEl>
                                              <p:pRg st="7" end="7"/>
                                            </p:txEl>
                                          </p:spTgt>
                                        </p:tgtEl>
                                        <p:attrNameLst>
                                          <p:attrName>style.visibility</p:attrName>
                                        </p:attrNameLst>
                                      </p:cBhvr>
                                      <p:to>
                                        <p:strVal val="visible"/>
                                      </p:to>
                                    </p:set>
                                    <p:animEffect transition="in" filter="fade">
                                      <p:cBhvr>
                                        <p:cTn id="54" dur="1000"/>
                                        <p:tgtEl>
                                          <p:spTgt spid="12">
                                            <p:txEl>
                                              <p:pRg st="7" end="7"/>
                                            </p:txEl>
                                          </p:spTgt>
                                        </p:tgtEl>
                                      </p:cBhvr>
                                    </p:animEffect>
                                    <p:anim calcmode="lin" valueType="num">
                                      <p:cBhvr>
                                        <p:cTn id="55" dur="1000" fill="hold"/>
                                        <p:tgtEl>
                                          <p:spTgt spid="12">
                                            <p:txEl>
                                              <p:pRg st="7" end="7"/>
                                            </p:txEl>
                                          </p:spTgt>
                                        </p:tgtEl>
                                        <p:attrNameLst>
                                          <p:attrName>ppt_x</p:attrName>
                                        </p:attrNameLst>
                                      </p:cBhvr>
                                      <p:tavLst>
                                        <p:tav tm="0">
                                          <p:val>
                                            <p:strVal val="#ppt_x"/>
                                          </p:val>
                                        </p:tav>
                                        <p:tav tm="100000">
                                          <p:val>
                                            <p:strVal val="#ppt_x"/>
                                          </p:val>
                                        </p:tav>
                                      </p:tavLst>
                                    </p:anim>
                                    <p:anim calcmode="lin" valueType="num">
                                      <p:cBhvr>
                                        <p:cTn id="56" dur="1000" fill="hold"/>
                                        <p:tgtEl>
                                          <p:spTgt spid="1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526473" y="723900"/>
            <a:ext cx="16611600" cy="949812"/>
          </a:xfrm>
          <a:prstGeom prst="rect">
            <a:avLst/>
          </a:prstGeom>
        </p:spPr>
        <p:txBody>
          <a:bodyPr wrap="square" lIns="0" tIns="0" rIns="0" bIns="0" rtlCol="0" anchor="t">
            <a:spAutoFit/>
          </a:bodyPr>
          <a:lstStyle/>
          <a:p>
            <a:pPr lvl="0">
              <a:lnSpc>
                <a:spcPts val="7600"/>
              </a:lnSpc>
            </a:pPr>
            <a:r>
              <a:rPr lang="en-US" sz="6000" dirty="0">
                <a:solidFill>
                  <a:srgbClr val="272727"/>
                </a:solidFill>
                <a:latin typeface="Cormorant SC Medium" panose="020B0604020202020204" charset="-93"/>
              </a:rPr>
              <a:t>What is Principal component analysis (</a:t>
            </a:r>
            <a:r>
              <a:rPr lang="en-US" sz="6000" dirty="0" err="1">
                <a:solidFill>
                  <a:srgbClr val="272727"/>
                </a:solidFill>
                <a:latin typeface="Cormorant SC Medium" panose="020B0604020202020204" charset="-93"/>
              </a:rPr>
              <a:t>pca</a:t>
            </a:r>
            <a:r>
              <a:rPr lang="en-US" sz="6000" dirty="0">
                <a:solidFill>
                  <a:srgbClr val="272727"/>
                </a:solidFill>
                <a:latin typeface="Cormorant SC Medium" panose="020B0604020202020204" charset="-93"/>
              </a:rPr>
              <a:t>)?</a:t>
            </a:r>
            <a:endParaRPr lang="en-US" sz="6000" dirty="0">
              <a:solidFill>
                <a:srgbClr val="272727"/>
              </a:solidFill>
              <a:latin typeface="Cormorant SC Medium" panose="020B0604020202020204" charset="-93"/>
            </a:endParaRPr>
          </a:p>
        </p:txBody>
      </p:sp>
      <p:sp>
        <p:nvSpPr>
          <p:cNvPr id="14" name="TextBox 14"/>
          <p:cNvSpPr txBox="1"/>
          <p:nvPr/>
        </p:nvSpPr>
        <p:spPr>
          <a:xfrm>
            <a:off x="16687800" y="6477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23</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
        <p:nvSpPr>
          <p:cNvPr id="5" name="TextBox 6"/>
          <p:cNvSpPr txBox="1"/>
          <p:nvPr/>
        </p:nvSpPr>
        <p:spPr>
          <a:xfrm>
            <a:off x="512618" y="2171700"/>
            <a:ext cx="10972800" cy="891462"/>
          </a:xfrm>
          <a:prstGeom prst="rect">
            <a:avLst/>
          </a:prstGeom>
        </p:spPr>
        <p:txBody>
          <a:bodyPr wrap="square" lIns="0" tIns="0" rIns="0" bIns="0" rtlCol="0" anchor="t">
            <a:spAutoFit/>
          </a:bodyPr>
          <a:lstStyle/>
          <a:p>
            <a:pPr lvl="0">
              <a:lnSpc>
                <a:spcPts val="7600"/>
              </a:lnSpc>
            </a:pPr>
            <a:r>
              <a:rPr lang="en-US" sz="4400" dirty="0" smtClean="0">
                <a:solidFill>
                  <a:srgbClr val="272727"/>
                </a:solidFill>
                <a:latin typeface="Cormorant SC Medium" panose="020B0604020202020204" charset="-93"/>
              </a:rPr>
              <a:t>Example:</a:t>
            </a:r>
            <a:endParaRPr lang="en-US" sz="4400" dirty="0">
              <a:solidFill>
                <a:srgbClr val="272727"/>
              </a:solidFill>
              <a:latin typeface="Cormorant SC Medium" panose="020B0604020202020204" charset="-93"/>
            </a:endParaRPr>
          </a:p>
        </p:txBody>
      </p:sp>
      <p:pic>
        <p:nvPicPr>
          <p:cNvPr id="2" name="Picture 1"/>
          <p:cNvPicPr>
            <a:picLocks noChangeAspect="1"/>
          </p:cNvPicPr>
          <p:nvPr/>
        </p:nvPicPr>
        <p:blipFill>
          <a:blip r:embed="rId1"/>
          <a:stretch>
            <a:fillRect/>
          </a:stretch>
        </p:blipFill>
        <p:spPr>
          <a:xfrm>
            <a:off x="3962400" y="2951759"/>
            <a:ext cx="11049000" cy="5943600"/>
          </a:xfrm>
          <a:prstGeom prst="rect">
            <a:avLst/>
          </a:prstGeom>
        </p:spPr>
      </p:pic>
      <p:pic>
        <p:nvPicPr>
          <p:cNvPr id="3" name="Picture 2"/>
          <p:cNvPicPr>
            <a:picLocks noChangeAspect="1"/>
          </p:cNvPicPr>
          <p:nvPr/>
        </p:nvPicPr>
        <p:blipFill>
          <a:blip r:embed="rId2"/>
          <a:stretch>
            <a:fillRect/>
          </a:stretch>
        </p:blipFill>
        <p:spPr>
          <a:xfrm>
            <a:off x="-304800" y="1860164"/>
            <a:ext cx="18935817" cy="1219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TextBox 2"/>
          <p:cNvSpPr txBox="1"/>
          <p:nvPr/>
        </p:nvSpPr>
        <p:spPr>
          <a:xfrm>
            <a:off x="622607" y="3562211"/>
            <a:ext cx="5464479" cy="1948815"/>
          </a:xfrm>
          <a:prstGeom prst="rect">
            <a:avLst/>
          </a:prstGeom>
        </p:spPr>
        <p:txBody>
          <a:bodyPr wrap="square" lIns="0" tIns="0" rIns="0" bIns="0" rtlCol="0" anchor="t">
            <a:spAutoFit/>
          </a:bodyPr>
          <a:lstStyle/>
          <a:p>
            <a:pPr lvl="0">
              <a:lnSpc>
                <a:spcPts val="7600"/>
              </a:lnSpc>
            </a:pPr>
            <a:r>
              <a:rPr lang="en-US" sz="7600" dirty="0">
                <a:solidFill>
                  <a:srgbClr val="272727"/>
                </a:solidFill>
                <a:latin typeface="Cormorant SC Medium"/>
              </a:rPr>
              <a:t>Computing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3" name="AutoShape 3"/>
          <p:cNvSpPr/>
          <p:nvPr/>
        </p:nvSpPr>
        <p:spPr>
          <a:xfrm>
            <a:off x="6087086" y="0"/>
            <a:ext cx="9525" cy="10287000"/>
          </a:xfrm>
          <a:prstGeom prst="rect">
            <a:avLst/>
          </a:prstGeom>
          <a:solidFill>
            <a:srgbClr val="272727"/>
          </a:solidFill>
        </p:spPr>
      </p:sp>
      <p:sp>
        <p:nvSpPr>
          <p:cNvPr id="4" name="AutoShape 4"/>
          <p:cNvSpPr/>
          <p:nvPr/>
        </p:nvSpPr>
        <p:spPr>
          <a:xfrm flipV="1">
            <a:off x="0" y="5830559"/>
            <a:ext cx="6096611" cy="73327"/>
          </a:xfrm>
          <a:prstGeom prst="rect">
            <a:avLst/>
          </a:prstGeom>
          <a:solidFill>
            <a:srgbClr val="272727"/>
          </a:solidFill>
        </p:spPr>
      </p:sp>
      <p:sp>
        <p:nvSpPr>
          <p:cNvPr id="5" name="AutoShape 5"/>
          <p:cNvSpPr/>
          <p:nvPr/>
        </p:nvSpPr>
        <p:spPr>
          <a:xfrm>
            <a:off x="15130" y="1970101"/>
            <a:ext cx="6071956" cy="49199"/>
          </a:xfrm>
          <a:prstGeom prst="rect">
            <a:avLst/>
          </a:prstGeom>
          <a:solidFill>
            <a:srgbClr val="272727"/>
          </a:solidFill>
        </p:spPr>
      </p:sp>
      <p:grpSp>
        <p:nvGrpSpPr>
          <p:cNvPr id="6" name="Group 6"/>
          <p:cNvGrpSpPr/>
          <p:nvPr/>
        </p:nvGrpSpPr>
        <p:grpSpPr>
          <a:xfrm>
            <a:off x="1044171" y="9258300"/>
            <a:ext cx="425784" cy="151580"/>
            <a:chOff x="0" y="0"/>
            <a:chExt cx="1426955" cy="508000"/>
          </a:xfrm>
        </p:grpSpPr>
        <p:sp>
          <p:nvSpPr>
            <p:cNvPr id="7" name="Freeform 7"/>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8" name="Freeform 8"/>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0" name="TextBox 10"/>
          <p:cNvSpPr txBox="1"/>
          <p:nvPr/>
        </p:nvSpPr>
        <p:spPr>
          <a:xfrm>
            <a:off x="9829800" y="2019300"/>
            <a:ext cx="5264986" cy="443711"/>
          </a:xfrm>
          <a:prstGeom prst="rect">
            <a:avLst/>
          </a:prstGeom>
        </p:spPr>
        <p:txBody>
          <a:bodyPr lIns="0" tIns="0" rIns="0" bIns="0" rtlCol="0" anchor="t">
            <a:spAutoFit/>
          </a:bodyPr>
          <a:lstStyle/>
          <a:p>
            <a:pPr lvl="0">
              <a:lnSpc>
                <a:spcPts val="3360"/>
              </a:lnSpc>
            </a:pPr>
            <a:r>
              <a:rPr lang="en-US" sz="3200" dirty="0">
                <a:solidFill>
                  <a:srgbClr val="272727"/>
                </a:solidFill>
                <a:latin typeface="Cormorant Garamond Medium Italics"/>
              </a:rPr>
              <a:t>Mean subtraction</a:t>
            </a:r>
            <a:endParaRPr lang="en-US" sz="3200" dirty="0">
              <a:solidFill>
                <a:srgbClr val="272727"/>
              </a:solidFill>
              <a:latin typeface="Cormorant Garamond Medium Italics"/>
            </a:endParaRPr>
          </a:p>
        </p:txBody>
      </p:sp>
      <p:sp>
        <p:nvSpPr>
          <p:cNvPr id="13" name="TextBox 13"/>
          <p:cNvSpPr txBox="1"/>
          <p:nvPr/>
        </p:nvSpPr>
        <p:spPr>
          <a:xfrm>
            <a:off x="9829800" y="3612360"/>
            <a:ext cx="5264986" cy="443711"/>
          </a:xfrm>
          <a:prstGeom prst="rect">
            <a:avLst/>
          </a:prstGeom>
        </p:spPr>
        <p:txBody>
          <a:bodyPr lIns="0" tIns="0" rIns="0" bIns="0" rtlCol="0" anchor="t">
            <a:spAutoFit/>
          </a:bodyPr>
          <a:lstStyle/>
          <a:p>
            <a:pPr lvl="0">
              <a:lnSpc>
                <a:spcPts val="3360"/>
              </a:lnSpc>
            </a:pPr>
            <a:r>
              <a:rPr lang="en-US" sz="3200" dirty="0">
                <a:solidFill>
                  <a:srgbClr val="272727"/>
                </a:solidFill>
                <a:latin typeface="Cormorant Garamond Medium Italics"/>
              </a:rPr>
              <a:t>Standardization</a:t>
            </a:r>
            <a:endParaRPr lang="en-US" sz="3200" dirty="0">
              <a:solidFill>
                <a:srgbClr val="272727"/>
              </a:solidFill>
              <a:latin typeface="Cormorant Garamond Medium Italics"/>
            </a:endParaRPr>
          </a:p>
        </p:txBody>
      </p:sp>
      <p:sp>
        <p:nvSpPr>
          <p:cNvPr id="16" name="TextBox 16"/>
          <p:cNvSpPr txBox="1"/>
          <p:nvPr/>
        </p:nvSpPr>
        <p:spPr>
          <a:xfrm>
            <a:off x="9829799" y="5204443"/>
            <a:ext cx="5264986" cy="879728"/>
          </a:xfrm>
          <a:prstGeom prst="rect">
            <a:avLst/>
          </a:prstGeom>
        </p:spPr>
        <p:txBody>
          <a:bodyPr lIns="0" tIns="0" rIns="0" bIns="0" rtlCol="0" anchor="t">
            <a:spAutoFit/>
          </a:bodyPr>
          <a:lstStyle/>
          <a:p>
            <a:pPr lvl="0">
              <a:lnSpc>
                <a:spcPts val="3360"/>
              </a:lnSpc>
            </a:pPr>
            <a:r>
              <a:rPr lang="en-US" sz="3200" dirty="0" err="1">
                <a:solidFill>
                  <a:srgbClr val="272727"/>
                </a:solidFill>
                <a:latin typeface="Cormorant Garamond Medium Italics"/>
              </a:rPr>
              <a:t>Eigendecomposition</a:t>
            </a:r>
            <a:r>
              <a:rPr lang="en-US" sz="3200" dirty="0">
                <a:solidFill>
                  <a:srgbClr val="272727"/>
                </a:solidFill>
                <a:latin typeface="Cormorant Garamond Medium Italics"/>
              </a:rPr>
              <a:t> of the covariance matrix </a:t>
            </a:r>
            <a:endParaRPr lang="en-US" sz="3200" dirty="0">
              <a:solidFill>
                <a:srgbClr val="272727"/>
              </a:solidFill>
              <a:latin typeface="Cormorant Garamond Medium Italics"/>
            </a:endParaRPr>
          </a:p>
        </p:txBody>
      </p:sp>
      <p:sp>
        <p:nvSpPr>
          <p:cNvPr id="18" name="TextBox 18"/>
          <p:cNvSpPr txBox="1"/>
          <p:nvPr/>
        </p:nvSpPr>
        <p:spPr>
          <a:xfrm>
            <a:off x="1028700" y="826135"/>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24</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
        <p:nvSpPr>
          <p:cNvPr id="23" name="TextBox 10"/>
          <p:cNvSpPr txBox="1"/>
          <p:nvPr/>
        </p:nvSpPr>
        <p:spPr>
          <a:xfrm>
            <a:off x="9829799" y="7232543"/>
            <a:ext cx="5264986" cy="443711"/>
          </a:xfrm>
          <a:prstGeom prst="rect">
            <a:avLst/>
          </a:prstGeom>
        </p:spPr>
        <p:txBody>
          <a:bodyPr lIns="0" tIns="0" rIns="0" bIns="0" rtlCol="0" anchor="t">
            <a:spAutoFit/>
          </a:bodyPr>
          <a:lstStyle/>
          <a:p>
            <a:pPr lvl="0">
              <a:lnSpc>
                <a:spcPts val="3360"/>
              </a:lnSpc>
            </a:pPr>
            <a:r>
              <a:rPr lang="en-US" sz="3200" dirty="0" smtClean="0">
                <a:solidFill>
                  <a:srgbClr val="272727"/>
                </a:solidFill>
                <a:latin typeface="Cormorant Garamond Medium Italics"/>
              </a:rPr>
              <a:t>Projection</a:t>
            </a:r>
            <a:endParaRPr lang="en-US" sz="3200" dirty="0">
              <a:solidFill>
                <a:srgbClr val="272727"/>
              </a:solidFill>
              <a:latin typeface="Cormorant Garamond Medium Italics"/>
            </a:endParaRPr>
          </a:p>
        </p:txBody>
      </p:sp>
      <p:pic>
        <p:nvPicPr>
          <p:cNvPr id="26" name="Picture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570516" y="1934415"/>
            <a:ext cx="642737" cy="584306"/>
          </a:xfrm>
          <a:prstGeom prst="rect">
            <a:avLst/>
          </a:prstGeom>
        </p:spPr>
      </p:pic>
      <p:pic>
        <p:nvPicPr>
          <p:cNvPr id="27" name="Picture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570515" y="3392286"/>
            <a:ext cx="642737" cy="584306"/>
          </a:xfrm>
          <a:prstGeom prst="rect">
            <a:avLst/>
          </a:prstGeom>
        </p:spPr>
      </p:pic>
      <p:pic>
        <p:nvPicPr>
          <p:cNvPr id="28" name="Picture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570513" y="5320647"/>
            <a:ext cx="642737" cy="584306"/>
          </a:xfrm>
          <a:prstGeom prst="rect">
            <a:avLst/>
          </a:prstGeom>
        </p:spPr>
      </p:pic>
      <p:pic>
        <p:nvPicPr>
          <p:cNvPr id="29" name="Picture 1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8570513" y="7232543"/>
            <a:ext cx="642737" cy="584306"/>
          </a:xfrm>
          <a:prstGeom prst="rect">
            <a:avLst/>
          </a:prstGeom>
        </p:spPr>
      </p:pic>
      <p:pic>
        <p:nvPicPr>
          <p:cNvPr id="33"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46748" y="199306"/>
            <a:ext cx="797310" cy="690035"/>
          </a:xfrm>
          <a:prstGeom prst="rect">
            <a:avLst/>
          </a:prstGeom>
        </p:spPr>
      </p:pic>
      <p:pic>
        <p:nvPicPr>
          <p:cNvPr id="35"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579009" y="9287910"/>
            <a:ext cx="823499" cy="570460"/>
          </a:xfrm>
          <a:prstGeom prst="rect">
            <a:avLst/>
          </a:prstGeom>
        </p:spPr>
      </p:pic>
      <p:pic>
        <p:nvPicPr>
          <p:cNvPr id="39"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797961" y="9319885"/>
            <a:ext cx="536827" cy="590510"/>
          </a:xfrm>
          <a:prstGeom prst="rect">
            <a:avLst/>
          </a:prstGeom>
        </p:spPr>
      </p:pic>
      <p:sp>
        <p:nvSpPr>
          <p:cNvPr id="41" name="AutoShape 8"/>
          <p:cNvSpPr/>
          <p:nvPr/>
        </p:nvSpPr>
        <p:spPr>
          <a:xfrm flipV="1">
            <a:off x="6087086" y="9093317"/>
            <a:ext cx="12478983" cy="45719"/>
          </a:xfrm>
          <a:prstGeom prst="rect">
            <a:avLst/>
          </a:prstGeom>
          <a:solidFill>
            <a:srgbClr val="272727"/>
          </a:solidFill>
          <a:ln>
            <a:solidFill>
              <a:schemeClr val="bg1"/>
            </a:solidFill>
          </a:ln>
        </p:spPr>
      </p:sp>
      <p:sp>
        <p:nvSpPr>
          <p:cNvPr id="43" name="AutoShape 8"/>
          <p:cNvSpPr/>
          <p:nvPr/>
        </p:nvSpPr>
        <p:spPr>
          <a:xfrm flipV="1">
            <a:off x="6087085" y="1239145"/>
            <a:ext cx="12478984" cy="45719"/>
          </a:xfrm>
          <a:prstGeom prst="rect">
            <a:avLst/>
          </a:prstGeom>
          <a:solidFill>
            <a:srgbClr val="272727"/>
          </a:solidFill>
          <a:ln>
            <a:solidFill>
              <a:schemeClr val="bg1"/>
            </a:solidFill>
          </a:ln>
        </p:spPr>
      </p:sp>
      <p:pic>
        <p:nvPicPr>
          <p:cNvPr id="44" name="Picture 1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849600" y="235625"/>
            <a:ext cx="536827" cy="59051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ppt_x"/>
                                          </p:val>
                                        </p:tav>
                                        <p:tav tm="100000">
                                          <p:val>
                                            <p:strVal val="#ppt_x"/>
                                          </p:val>
                                        </p:tav>
                                      </p:tavLst>
                                    </p:anim>
                                    <p:anim calcmode="lin" valueType="num">
                                      <p:cBhvr additive="base">
                                        <p:cTn id="4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9525"/>
          </a:xfrm>
          <a:prstGeom prst="rect">
            <a:avLst/>
          </a:prstGeom>
          <a:solidFill>
            <a:srgbClr val="272727"/>
          </a:solidFill>
        </p:spPr>
      </p:sp>
      <p:sp>
        <p:nvSpPr>
          <p:cNvPr id="7" name="TextBox 7"/>
          <p:cNvSpPr txBox="1"/>
          <p:nvPr/>
        </p:nvSpPr>
        <p:spPr>
          <a:xfrm>
            <a:off x="914400" y="784588"/>
            <a:ext cx="11615061" cy="974090"/>
          </a:xfrm>
          <a:prstGeom prst="rect">
            <a:avLst/>
          </a:prstGeom>
        </p:spPr>
        <p:txBody>
          <a:bodyPr lIns="0" tIns="0" rIns="0" bIns="0" rtlCol="0" anchor="t">
            <a:spAutoFit/>
          </a:bodyPr>
          <a:lstStyle/>
          <a:p>
            <a:pPr lvl="0">
              <a:lnSpc>
                <a:spcPts val="7600"/>
              </a:lnSpc>
            </a:pPr>
            <a:r>
              <a:rPr lang="en-US" sz="7600" dirty="0">
                <a:solidFill>
                  <a:srgbClr val="272727"/>
                </a:solidFill>
                <a:latin typeface="Cormorant SC Medium"/>
              </a:rPr>
              <a:t>Computing PCA</a:t>
            </a:r>
            <a:endParaRPr lang="en-US" sz="7600" dirty="0">
              <a:solidFill>
                <a:srgbClr val="272727"/>
              </a:solidFill>
              <a:latin typeface="Cormorant SC Medium"/>
            </a:endParaRPr>
          </a:p>
        </p:txBody>
      </p:sp>
      <p:sp>
        <p:nvSpPr>
          <p:cNvPr id="8" name="TextBox 8"/>
          <p:cNvSpPr txBox="1"/>
          <p:nvPr/>
        </p:nvSpPr>
        <p:spPr>
          <a:xfrm>
            <a:off x="634288" y="2438998"/>
            <a:ext cx="10708109" cy="508212"/>
          </a:xfrm>
          <a:prstGeom prst="rect">
            <a:avLst/>
          </a:prstGeom>
        </p:spPr>
        <p:txBody>
          <a:bodyPr lIns="0" tIns="0" rIns="0" bIns="0" rtlCol="0" anchor="t">
            <a:spAutoFit/>
          </a:bodyPr>
          <a:lstStyle/>
          <a:p>
            <a:pPr lvl="0">
              <a:lnSpc>
                <a:spcPts val="4200"/>
              </a:lnSpc>
            </a:pPr>
            <a:r>
              <a:rPr lang="en-US" sz="2800" b="1" spc="56" dirty="0">
                <a:solidFill>
                  <a:srgbClr val="272727"/>
                </a:solidFill>
                <a:latin typeface="Cormorant Garamond Medium Italics"/>
              </a:rPr>
              <a:t>MEAN SUBTRACTION</a:t>
            </a:r>
            <a:endParaRPr lang="en-US" sz="2800" b="1" spc="56" dirty="0">
              <a:solidFill>
                <a:srgbClr val="272727"/>
              </a:solidFill>
              <a:latin typeface="Cormorant Garamond Medium Italics"/>
            </a:endParaRPr>
          </a:p>
        </p:txBody>
      </p:sp>
      <p:grpSp>
        <p:nvGrpSpPr>
          <p:cNvPr id="9" name="Group 9"/>
          <p:cNvGrpSpPr/>
          <p:nvPr/>
        </p:nvGrpSpPr>
        <p:grpSpPr>
          <a:xfrm>
            <a:off x="634288" y="3224736"/>
            <a:ext cx="14228323" cy="3014666"/>
            <a:chOff x="0" y="-109253"/>
            <a:chExt cx="6596049" cy="1889656"/>
          </a:xfrm>
        </p:grpSpPr>
        <p:sp>
          <p:nvSpPr>
            <p:cNvPr id="10" name="TextBox 10"/>
            <p:cNvSpPr txBox="1"/>
            <p:nvPr/>
          </p:nvSpPr>
          <p:spPr>
            <a:xfrm>
              <a:off x="6423" y="-109253"/>
              <a:ext cx="6589626" cy="266111"/>
            </a:xfrm>
            <a:prstGeom prst="rect">
              <a:avLst/>
            </a:prstGeom>
          </p:spPr>
          <p:txBody>
            <a:bodyPr lIns="0" tIns="0" rIns="0" bIns="0" rtlCol="0" anchor="t">
              <a:spAutoFit/>
            </a:bodyPr>
            <a:lstStyle/>
            <a:p>
              <a:pPr lvl="0">
                <a:lnSpc>
                  <a:spcPts val="3360"/>
                </a:lnSpc>
              </a:pPr>
              <a:r>
                <a:rPr lang="en-US" sz="2800" dirty="0">
                  <a:solidFill>
                    <a:srgbClr val="272727"/>
                  </a:solidFill>
                  <a:latin typeface="Cormorant Garamond Medium Italics"/>
                </a:rPr>
                <a:t>Centering the data by computing the mean 𝝁 of the dataset and subtracting it from every single data point</a:t>
              </a:r>
              <a:endParaRPr lang="en-US" sz="2800" dirty="0">
                <a:solidFill>
                  <a:srgbClr val="272727"/>
                </a:solidFill>
                <a:latin typeface="Cormorant Garamond Medium Italics"/>
              </a:endParaRPr>
            </a:p>
          </p:txBody>
        </p:sp>
        <p:sp>
          <p:nvSpPr>
            <p:cNvPr id="11" name="TextBox 11"/>
            <p:cNvSpPr txBox="1"/>
            <p:nvPr/>
          </p:nvSpPr>
          <p:spPr>
            <a:xfrm>
              <a:off x="0" y="515483"/>
              <a:ext cx="6589626" cy="466225"/>
            </a:xfrm>
            <a:prstGeom prst="rect">
              <a:avLst/>
            </a:prstGeom>
          </p:spPr>
          <p:txBody>
            <a:bodyPr lIns="0" tIns="0" rIns="0" bIns="0" rtlCol="0" anchor="t">
              <a:spAutoFit/>
            </a:bodyPr>
            <a:lstStyle/>
            <a:p>
              <a:pPr lvl="0">
                <a:lnSpc>
                  <a:spcPts val="2880"/>
                </a:lnSpc>
              </a:pPr>
              <a:r>
                <a:rPr lang="en-US" sz="2800" dirty="0">
                  <a:solidFill>
                    <a:srgbClr val="272727"/>
                  </a:solidFill>
                  <a:latin typeface="HK Grotesk Light"/>
                </a:rPr>
                <a:t>The mean 𝝁: </a:t>
              </a:r>
              <a:endParaRPr lang="en-US" sz="2800" dirty="0">
                <a:solidFill>
                  <a:srgbClr val="272727"/>
                </a:solidFill>
                <a:latin typeface="HK Grotesk Light"/>
              </a:endParaRPr>
            </a:p>
            <a:p>
              <a:pPr marL="0" marR="0" lvl="0" indent="0" algn="l" defTabSz="914400" rtl="0" eaLnBrk="1" fontAlgn="auto" latinLnBrk="0" hangingPunct="1">
                <a:lnSpc>
                  <a:spcPts val="288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22" name="TextBox 10"/>
            <p:cNvSpPr txBox="1"/>
            <p:nvPr/>
          </p:nvSpPr>
          <p:spPr>
            <a:xfrm>
              <a:off x="0" y="1240988"/>
              <a:ext cx="6589626" cy="539415"/>
            </a:xfrm>
            <a:prstGeom prst="rect">
              <a:avLst/>
            </a:prstGeom>
          </p:spPr>
          <p:txBody>
            <a:bodyPr lIns="0" tIns="0" rIns="0" bIns="0" rtlCol="0" anchor="t">
              <a:spAutoFit/>
            </a:bodyPr>
            <a:lstStyle/>
            <a:p>
              <a:pPr lvl="0">
                <a:lnSpc>
                  <a:spcPts val="3360"/>
                </a:lnSpc>
              </a:pPr>
              <a:endParaRPr lang="en-US" sz="2800" dirty="0" smtClean="0">
                <a:solidFill>
                  <a:srgbClr val="272727"/>
                </a:solidFill>
                <a:latin typeface="Cormorant Garamond Medium Italics"/>
              </a:endParaRPr>
            </a:p>
            <a:p>
              <a:pPr lvl="0">
                <a:lnSpc>
                  <a:spcPts val="3360"/>
                </a:lnSpc>
              </a:pPr>
              <a:r>
                <a:rPr lang="en-US" sz="2800" dirty="0" smtClean="0">
                  <a:solidFill>
                    <a:srgbClr val="272727"/>
                  </a:solidFill>
                  <a:latin typeface="Cormorant Garamond Medium Italics"/>
                </a:rPr>
                <a:t>Subtracting </a:t>
              </a:r>
              <a:r>
                <a:rPr lang="en-US" sz="2800" dirty="0">
                  <a:solidFill>
                    <a:srgbClr val="272727"/>
                  </a:solidFill>
                  <a:latin typeface="Cormorant Garamond Medium Italics"/>
                </a:rPr>
                <a:t>data points to 𝝁: </a:t>
              </a:r>
              <a:endParaRPr lang="en-US" sz="2800" dirty="0">
                <a:solidFill>
                  <a:srgbClr val="272727"/>
                </a:solidFill>
                <a:latin typeface="Cormorant Garamond Medium Italics"/>
              </a:endParaRPr>
            </a:p>
          </p:txBody>
        </p:sp>
      </p:gr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25</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0" name="TextBox 19"/>
              <p:cNvSpPr txBox="1"/>
              <p:nvPr/>
            </p:nvSpPr>
            <p:spPr>
              <a:xfrm>
                <a:off x="5988342" y="4032053"/>
                <a:ext cx="1946367" cy="12115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𝝁</m:t>
                      </m:r>
                      <m:r>
                        <a:rPr lang="en-US" sz="2800" i="0">
                          <a:latin typeface="Cambria Math" panose="02040503050406030204" pitchFamily="18" charset="0"/>
                        </a:rPr>
                        <m:t>=</m:t>
                      </m:r>
                      <m:f>
                        <m:fPr>
                          <m:ctrlPr>
                            <a:rPr lang="en-US" sz="2800" i="1">
                              <a:latin typeface="Cambria Math" panose="02040503050406030204" pitchFamily="18" charset="0"/>
                            </a:rPr>
                          </m:ctrlPr>
                        </m:fPr>
                        <m:num>
                          <m:r>
                            <a:rPr lang="en-US" sz="2800" i="0">
                              <a:latin typeface="Cambria Math" panose="02040503050406030204" pitchFamily="18" charset="0"/>
                            </a:rPr>
                            <m:t>1</m:t>
                          </m:r>
                        </m:num>
                        <m:den>
                          <m:r>
                            <a:rPr lang="en-US" sz="2800" i="1">
                              <a:latin typeface="Cambria Math" panose="02040503050406030204" pitchFamily="18" charset="0"/>
                            </a:rPr>
                            <m:t>𝑁</m:t>
                          </m:r>
                        </m:den>
                      </m:f>
                      <m:nary>
                        <m:naryPr>
                          <m:chr m:val="∑"/>
                          <m:grow m:val="on"/>
                          <m:limLoc m:val="undOvr"/>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0">
                              <a:latin typeface="Cambria Math" panose="02040503050406030204" pitchFamily="18" charset="0"/>
                            </a:rPr>
                            <m:t>=</m:t>
                          </m:r>
                          <m:r>
                            <a:rPr lang="en-US" sz="2800" i="0">
                              <a:latin typeface="Cambria Math" panose="02040503050406030204" pitchFamily="18" charset="0"/>
                            </a:rPr>
                            <m:t>1</m:t>
                          </m:r>
                        </m:sub>
                        <m:sup>
                          <m:r>
                            <a:rPr lang="en-US" sz="2800" i="1">
                              <a:latin typeface="Cambria Math" panose="02040503050406030204" pitchFamily="18" charset="0"/>
                            </a:rPr>
                            <m:t>𝑁</m:t>
                          </m:r>
                        </m:sup>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e>
                      </m:nary>
                    </m:oMath>
                  </m:oMathPara>
                </a14:m>
                <a:endParaRPr lang="en-US" dirty="0"/>
              </a:p>
            </p:txBody>
          </p:sp>
        </mc:Choice>
        <mc:Fallback>
          <p:sp>
            <p:nvSpPr>
              <p:cNvPr id="20" name="TextBox 19"/>
              <p:cNvSpPr txBox="1">
                <a:spLocks noRot="1" noChangeAspect="1" noMove="1" noResize="1" noEditPoints="1" noAdjustHandles="1" noChangeArrowheads="1" noChangeShapeType="1" noTextEdit="1"/>
              </p:cNvSpPr>
              <p:nvPr/>
            </p:nvSpPr>
            <p:spPr>
              <a:xfrm>
                <a:off x="5988342" y="4032053"/>
                <a:ext cx="1946367" cy="1211550"/>
              </a:xfrm>
              <a:prstGeom prst="rect">
                <a:avLst/>
              </a:prstGeom>
              <a:blipFill rotWithShape="1">
                <a:blip r:embed="rId1"/>
                <a:stretch>
                  <a:fillRect l="-15" t="-36" r="-11725" b="34"/>
                </a:stretch>
              </a:blipFill>
            </p:spPr>
            <p:txBody>
              <a:bodyPr/>
              <a:lstStyle/>
              <a:p>
                <a:r>
                  <a:rPr lang="en-US" altLang="en-US">
                    <a:noFill/>
                  </a:rPr>
                  <a:t> </a:t>
                </a:r>
              </a:p>
            </p:txBody>
          </p:sp>
        </mc:Fallback>
      </mc:AlternateContent>
      <p:pic>
        <p:nvPicPr>
          <p:cNvPr id="25" name="Picture 24"/>
          <p:cNvPicPr>
            <a:picLocks noChangeAspect="1"/>
          </p:cNvPicPr>
          <p:nvPr/>
        </p:nvPicPr>
        <p:blipFill>
          <a:blip r:embed="rId2"/>
          <a:stretch>
            <a:fillRect/>
          </a:stretch>
        </p:blipFill>
        <p:spPr>
          <a:xfrm>
            <a:off x="3048000" y="6907130"/>
            <a:ext cx="3186130" cy="2544749"/>
          </a:xfrm>
          <a:prstGeom prst="rect">
            <a:avLst/>
          </a:prstGeom>
        </p:spPr>
      </p:pic>
      <p:sp>
        <p:nvSpPr>
          <p:cNvPr id="26" name="Right Arrow 25"/>
          <p:cNvSpPr/>
          <p:nvPr/>
        </p:nvSpPr>
        <p:spPr>
          <a:xfrm>
            <a:off x="7647857" y="7869796"/>
            <a:ext cx="2094141" cy="24237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Tenorite"/>
              <a:ea typeface="+mn-ea"/>
              <a:cs typeface="+mn-cs"/>
            </a:endParaRPr>
          </a:p>
        </p:txBody>
      </p:sp>
      <p:pic>
        <p:nvPicPr>
          <p:cNvPr id="27" name="Picture 26"/>
          <p:cNvPicPr>
            <a:picLocks noChangeAspect="1"/>
          </p:cNvPicPr>
          <p:nvPr/>
        </p:nvPicPr>
        <p:blipFill>
          <a:blip r:embed="rId3"/>
          <a:stretch>
            <a:fillRect/>
          </a:stretch>
        </p:blipFill>
        <p:spPr>
          <a:xfrm>
            <a:off x="11162652" y="6628883"/>
            <a:ext cx="3250270" cy="2724198"/>
          </a:xfrm>
          <a:prstGeom prst="rect">
            <a:avLst/>
          </a:prstGeom>
        </p:spPr>
      </p:pic>
      <mc:AlternateContent xmlns:mc="http://schemas.openxmlformats.org/markup-compatibility/2006">
        <mc:Choice xmlns:a14="http://schemas.microsoft.com/office/drawing/2010/main" Requires="a14">
          <p:sp>
            <p:nvSpPr>
              <p:cNvPr id="28" name="TextBox 27"/>
              <p:cNvSpPr txBox="1"/>
              <p:nvPr/>
            </p:nvSpPr>
            <p:spPr>
              <a:xfrm>
                <a:off x="5554477" y="5828411"/>
                <a:ext cx="1805431"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i="1" smtClean="0">
                              <a:solidFill>
                                <a:prstClr val="black"/>
                              </a:solidFill>
                              <a:latin typeface="Cambria Math" panose="02040503050406030204" pitchFamily="18" charset="0"/>
                            </a:rPr>
                          </m:ctrlPr>
                        </m:sSubPr>
                        <m:e>
                          <m:r>
                            <a:rPr lang="en-US" sz="2800" smtClean="0">
                              <a:solidFill>
                                <a:prstClr val="black"/>
                              </a:solidFill>
                              <a:latin typeface="Cambria Math" panose="02040503050406030204" pitchFamily="18" charset="0"/>
                            </a:rPr>
                            <m:t>𝑥</m:t>
                          </m:r>
                        </m:e>
                        <m:sub>
                          <m:r>
                            <a:rPr lang="en-US" sz="2800" smtClean="0">
                              <a:solidFill>
                                <a:prstClr val="black"/>
                              </a:solidFill>
                              <a:latin typeface="Cambria Math" panose="02040503050406030204" pitchFamily="18" charset="0"/>
                            </a:rPr>
                            <m:t>𝑖</m:t>
                          </m:r>
                        </m:sub>
                      </m:sSub>
                      <m:r>
                        <a:rPr lang="en-US" sz="2800" smtClean="0">
                          <a:solidFill>
                            <a:prstClr val="black"/>
                          </a:solidFill>
                          <a:latin typeface="Cambria Math" panose="02040503050406030204" pitchFamily="18" charset="0"/>
                        </a:rPr>
                        <m:t>=</m:t>
                      </m:r>
                      <m:sSub>
                        <m:sSubPr>
                          <m:ctrlPr>
                            <a:rPr lang="en-US" sz="2800" i="1">
                              <a:solidFill>
                                <a:prstClr val="black"/>
                              </a:solidFill>
                              <a:latin typeface="Cambria Math" panose="02040503050406030204" pitchFamily="18" charset="0"/>
                            </a:rPr>
                          </m:ctrlPr>
                        </m:sSubPr>
                        <m:e>
                          <m:r>
                            <a:rPr lang="en-US" sz="2800">
                              <a:solidFill>
                                <a:prstClr val="black"/>
                              </a:solidFill>
                              <a:latin typeface="Cambria Math" panose="02040503050406030204" pitchFamily="18" charset="0"/>
                            </a:rPr>
                            <m:t>𝑥</m:t>
                          </m:r>
                        </m:e>
                        <m:sub>
                          <m:r>
                            <a:rPr lang="en-US" sz="2800">
                              <a:solidFill>
                                <a:prstClr val="black"/>
                              </a:solidFill>
                              <a:latin typeface="Cambria Math" panose="02040503050406030204" pitchFamily="18" charset="0"/>
                            </a:rPr>
                            <m:t>𝑖</m:t>
                          </m:r>
                        </m:sub>
                      </m:sSub>
                      <m:r>
                        <a:rPr lang="en-US" sz="2800">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𝜇</m:t>
                      </m:r>
                    </m:oMath>
                  </m:oMathPara>
                </a14:m>
                <a:endParaRPr lang="en-US" sz="2800" dirty="0">
                  <a:solidFill>
                    <a:prstClr val="black"/>
                  </a:solidFill>
                  <a:latin typeface="Tenorite"/>
                </a:endParaRPr>
              </a:p>
            </p:txBody>
          </p:sp>
        </mc:Choice>
        <mc:Fallback>
          <p:sp>
            <p:nvSpPr>
              <p:cNvPr id="28" name="TextBox 27"/>
              <p:cNvSpPr txBox="1">
                <a:spLocks noRot="1" noChangeAspect="1" noMove="1" noResize="1" noEditPoints="1" noAdjustHandles="1" noChangeArrowheads="1" noChangeShapeType="1" noTextEdit="1"/>
              </p:cNvSpPr>
              <p:nvPr/>
            </p:nvSpPr>
            <p:spPr>
              <a:xfrm>
                <a:off x="5554477" y="5828411"/>
                <a:ext cx="1805431" cy="430887"/>
              </a:xfrm>
              <a:prstGeom prst="rect">
                <a:avLst/>
              </a:prstGeom>
              <a:blipFill rotWithShape="1">
                <a:blip r:embed="rId4"/>
                <a:stretch>
                  <a:fillRect l="-7" t="-88" r="-16411" b="24"/>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8004260" y="5863297"/>
                <a:ext cx="1939510" cy="430887"/>
              </a:xfrm>
              <a:prstGeom prst="rect">
                <a:avLst/>
              </a:prstGeom>
              <a:noFill/>
            </p:spPr>
            <p:txBody>
              <a:bodyPr wrap="square" lIns="0" tIns="0" rIns="0" bIns="0" rtlCol="0">
                <a:spAutoFit/>
              </a:bodyPr>
              <a:lstStyle/>
              <a:p>
                <a:r>
                  <a:rPr lang="en-US" sz="2800" dirty="0" smtClean="0">
                    <a:latin typeface="Cormorant Garamond Medium Italics" panose="020B0604020202020204" charset="-93"/>
                  </a:rPr>
                  <a:t>where</a:t>
                </a:r>
                <a14:m>
                  <m:oMath xmlns:m="http://schemas.openxmlformats.org/officeDocument/2006/math">
                    <m:sSub>
                      <m:sSubPr>
                        <m:ctrlPr>
                          <a:rPr lang="en-US" sz="2800" i="1">
                            <a:latin typeface="Cambria Math" panose="02040503050406030204" pitchFamily="18" charset="0"/>
                          </a:rPr>
                        </m:ctrlPr>
                      </m:sSubPr>
                      <m:e>
                        <m:r>
                          <a:rPr lang="en-US" sz="2800" b="0" i="0" smtClean="0">
                            <a:latin typeface="Cambria Math" panose="02040503050406030204" pitchFamily="18" charset="0"/>
                          </a:rPr>
                          <m:t> </m:t>
                        </m:r>
                        <m:r>
                          <a:rPr lang="en-US" sz="2800">
                            <a:latin typeface="Cambria Math" panose="02040503050406030204" pitchFamily="18" charset="0"/>
                          </a:rPr>
                          <m:t>𝑥</m:t>
                        </m:r>
                      </m:e>
                      <m:sub>
                        <m:r>
                          <a:rPr lang="en-US" sz="2800">
                            <a:latin typeface="Cambria Math" panose="02040503050406030204" pitchFamily="18" charset="0"/>
                          </a:rPr>
                          <m:t>𝑖</m:t>
                        </m:r>
                      </m:sub>
                    </m:sSub>
                    <m:r>
                      <a:rPr lang="en-US" sz="2800" i="0" smtClean="0">
                        <a:latin typeface="Cambria Math" panose="02040503050406030204" pitchFamily="18" charset="0"/>
                      </a:rPr>
                      <m:t>∈</m:t>
                    </m:r>
                    <m:sSup>
                      <m:sSupPr>
                        <m:ctrlPr>
                          <a:rPr lang="en-US" sz="2800" i="1" smtClean="0">
                            <a:latin typeface="Cambria Math" panose="02040503050406030204" pitchFamily="18" charset="0"/>
                          </a:rPr>
                        </m:ctrlPr>
                      </m:sSupPr>
                      <m:e>
                        <m:r>
                          <a:rPr lang="en-US" sz="2800" i="1" smtClean="0">
                            <a:latin typeface="Cambria Math" panose="02040503050406030204" pitchFamily="18" charset="0"/>
                          </a:rPr>
                          <m:t>𝑅</m:t>
                        </m:r>
                      </m:e>
                      <m:sup>
                        <m:r>
                          <a:rPr lang="en-US" sz="2800" i="1" smtClean="0">
                            <a:latin typeface="Cambria Math" panose="02040503050406030204" pitchFamily="18" charset="0"/>
                          </a:rPr>
                          <m:t>𝐷</m:t>
                        </m:r>
                      </m:sup>
                    </m:sSup>
                  </m:oMath>
                </a14:m>
                <a:r>
                  <a:rPr lang="en-US" dirty="0" smtClean="0">
                    <a:latin typeface="Cormorant Garamond Medium Italics" panose="020B0604020202020204" charset="-93"/>
                  </a:rPr>
                  <a:t> </a:t>
                </a:r>
                <a:endParaRPr lang="en-US" dirty="0">
                  <a:latin typeface="Cormorant Garamond Medium Italics" panose="020B0604020202020204" charset="-93"/>
                </a:endParaRPr>
              </a:p>
            </p:txBody>
          </p:sp>
        </mc:Choice>
        <mc:Fallback>
          <p:sp>
            <p:nvSpPr>
              <p:cNvPr id="30" name="TextBox 29"/>
              <p:cNvSpPr txBox="1">
                <a:spLocks noRot="1" noChangeAspect="1" noMove="1" noResize="1" noEditPoints="1" noAdjustHandles="1" noChangeArrowheads="1" noChangeShapeType="1" noTextEdit="1"/>
              </p:cNvSpPr>
              <p:nvPr/>
            </p:nvSpPr>
            <p:spPr>
              <a:xfrm>
                <a:off x="8004260" y="5863297"/>
                <a:ext cx="1939510" cy="430887"/>
              </a:xfrm>
              <a:prstGeom prst="rect">
                <a:avLst/>
              </a:prstGeom>
              <a:blipFill rotWithShape="1">
                <a:blip r:embed="rId5"/>
                <a:stretch>
                  <a:fillRect l="-4" t="-79" r="16" b="-99608"/>
                </a:stretch>
              </a:blipFill>
            </p:spPr>
            <p:txBody>
              <a:bodyPr/>
              <a:lstStyle/>
              <a:p>
                <a:r>
                  <a:rPr lang="en-US" altLang="en-US">
                    <a:noFill/>
                  </a:rPr>
                  <a:t> </a:t>
                </a:r>
              </a:p>
            </p:txBody>
          </p:sp>
        </mc:Fallback>
      </mc:AlternateContent>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anim calcmode="lin" valueType="num">
                                      <p:cBhvr>
                                        <p:cTn id="42" dur="1000" fill="hold"/>
                                        <p:tgtEl>
                                          <p:spTgt spid="26"/>
                                        </p:tgtEl>
                                        <p:attrNameLst>
                                          <p:attrName>ppt_x</p:attrName>
                                        </p:attrNameLst>
                                      </p:cBhvr>
                                      <p:tavLst>
                                        <p:tav tm="0">
                                          <p:val>
                                            <p:strVal val="#ppt_x"/>
                                          </p:val>
                                        </p:tav>
                                        <p:tav tm="100000">
                                          <p:val>
                                            <p:strVal val="#ppt_x"/>
                                          </p:val>
                                        </p:tav>
                                      </p:tavLst>
                                    </p:anim>
                                    <p:anim calcmode="lin" valueType="num">
                                      <p:cBhvr>
                                        <p:cTn id="43" dur="10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animBg="1"/>
      <p:bldP spid="28"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2082904"/>
            <a:ext cx="18859500" cy="9525"/>
          </a:xfrm>
          <a:prstGeom prst="rect">
            <a:avLst/>
          </a:prstGeom>
          <a:solidFill>
            <a:srgbClr val="272727"/>
          </a:solidFill>
        </p:spPr>
      </p:sp>
      <p:sp>
        <p:nvSpPr>
          <p:cNvPr id="7" name="TextBox 7"/>
          <p:cNvSpPr txBox="1"/>
          <p:nvPr/>
        </p:nvSpPr>
        <p:spPr>
          <a:xfrm>
            <a:off x="914400" y="784588"/>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34288" y="2438998"/>
            <a:ext cx="10708109" cy="508212"/>
          </a:xfrm>
          <a:prstGeom prst="rect">
            <a:avLst/>
          </a:prstGeom>
        </p:spPr>
        <p:txBody>
          <a:bodyPr lIns="0" tIns="0" rIns="0" bIns="0" rtlCol="0" anchor="t">
            <a:spAutoFit/>
          </a:bodyPr>
          <a:lstStyle/>
          <a:p>
            <a:pPr lvl="0">
              <a:lnSpc>
                <a:spcPts val="4200"/>
              </a:lnSpc>
            </a:pPr>
            <a:r>
              <a:rPr lang="en-US" sz="2800" b="1" spc="56" dirty="0">
                <a:solidFill>
                  <a:srgbClr val="272727"/>
                </a:solidFill>
                <a:latin typeface="Cormorant Garamond Medium Italics"/>
              </a:rPr>
              <a:t>STANDARDIZATION</a:t>
            </a:r>
            <a:endParaRPr lang="en-US" sz="2800" b="1" spc="56" dirty="0">
              <a:solidFill>
                <a:srgbClr val="272727"/>
              </a:solidFill>
              <a:latin typeface="Cormorant Garamond Medium Italics"/>
            </a:endParaRPr>
          </a:p>
        </p:txBody>
      </p:sp>
      <p:grpSp>
        <p:nvGrpSpPr>
          <p:cNvPr id="9" name="Group 9"/>
          <p:cNvGrpSpPr/>
          <p:nvPr/>
        </p:nvGrpSpPr>
        <p:grpSpPr>
          <a:xfrm>
            <a:off x="634288" y="3224736"/>
            <a:ext cx="14228323" cy="3014666"/>
            <a:chOff x="0" y="-109253"/>
            <a:chExt cx="6596049" cy="1889656"/>
          </a:xfrm>
        </p:grpSpPr>
        <p:sp>
          <p:nvSpPr>
            <p:cNvPr id="10" name="TextBox 10"/>
            <p:cNvSpPr txBox="1"/>
            <p:nvPr/>
          </p:nvSpPr>
          <p:spPr>
            <a:xfrm>
              <a:off x="6423" y="-109253"/>
              <a:ext cx="6589626" cy="542309"/>
            </a:xfrm>
            <a:prstGeom prst="rect">
              <a:avLst/>
            </a:prstGeom>
          </p:spPr>
          <p:txBody>
            <a:bodyPr lIns="0" tIns="0" rIns="0" bIns="0" rtlCol="0" anchor="t">
              <a:spAutoFit/>
            </a:bodyPr>
            <a:lstStyle/>
            <a:p>
              <a:pPr lvl="0">
                <a:lnSpc>
                  <a:spcPts val="3360"/>
                </a:lnSpc>
              </a:pPr>
              <a:r>
                <a:rPr lang="en-US" sz="2800" dirty="0">
                  <a:solidFill>
                    <a:srgbClr val="272727"/>
                  </a:solidFill>
                  <a:latin typeface="Cormorant Garamond Medium Italics"/>
                </a:rPr>
                <a:t>Divide the data points by the standard deviation 𝝈_𝒅 of the dataset for every dimension d = 1, . . . , D. Data has variance 1 along each axis.</a:t>
              </a:r>
              <a:endParaRPr lang="en-US" sz="2800" dirty="0">
                <a:solidFill>
                  <a:srgbClr val="272727"/>
                </a:solidFill>
                <a:latin typeface="Cormorant Garamond Medium Italics"/>
              </a:endParaRPr>
            </a:p>
          </p:txBody>
        </p:sp>
        <p:sp>
          <p:nvSpPr>
            <p:cNvPr id="11" name="TextBox 11"/>
            <p:cNvSpPr txBox="1"/>
            <p:nvPr/>
          </p:nvSpPr>
          <p:spPr>
            <a:xfrm>
              <a:off x="0" y="515483"/>
              <a:ext cx="6589626" cy="466225"/>
            </a:xfrm>
            <a:prstGeom prst="rect">
              <a:avLst/>
            </a:prstGeom>
          </p:spPr>
          <p:txBody>
            <a:bodyPr lIns="0" tIns="0" rIns="0" bIns="0" rtlCol="0" anchor="t">
              <a:spAutoFit/>
            </a:bodyPr>
            <a:lstStyle/>
            <a:p>
              <a:pPr lvl="0">
                <a:lnSpc>
                  <a:spcPts val="2880"/>
                </a:lnSpc>
              </a:pPr>
              <a:r>
                <a:rPr lang="en-US" sz="2400" dirty="0">
                  <a:solidFill>
                    <a:srgbClr val="272727"/>
                  </a:solidFill>
                  <a:latin typeface="HK Grotesk Light"/>
                </a:rPr>
                <a:t>The standard deviation: </a:t>
              </a:r>
              <a:endParaRPr lang="en-US" sz="2400" dirty="0">
                <a:solidFill>
                  <a:srgbClr val="272727"/>
                </a:solidFill>
                <a:latin typeface="HK Grotesk Light"/>
              </a:endParaRPr>
            </a:p>
            <a:p>
              <a:pPr marL="0" marR="0" lvl="0" indent="0" algn="l" defTabSz="914400" rtl="0" eaLnBrk="1" fontAlgn="auto" latinLnBrk="0" hangingPunct="1">
                <a:lnSpc>
                  <a:spcPts val="2880"/>
                </a:lnSpc>
                <a:spcBef>
                  <a:spcPts val="0"/>
                </a:spcBef>
                <a:spcAft>
                  <a:spcPts val="0"/>
                </a:spcAft>
                <a:buClrTx/>
                <a:buSzTx/>
                <a:buFontTx/>
                <a:buNone/>
                <a:defRPr/>
              </a:pPr>
              <a:endParaRPr kumimoji="0" lang="en-US" sz="18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22" name="TextBox 10"/>
            <p:cNvSpPr txBox="1"/>
            <p:nvPr/>
          </p:nvSpPr>
          <p:spPr>
            <a:xfrm>
              <a:off x="0" y="1240988"/>
              <a:ext cx="6589626" cy="539415"/>
            </a:xfrm>
            <a:prstGeom prst="rect">
              <a:avLst/>
            </a:prstGeom>
          </p:spPr>
          <p:txBody>
            <a:bodyPr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endParaRPr kumimoji="0" lang="en-US" sz="2800" b="0" i="0" u="none" strike="noStrike" kern="1200" cap="none" spc="0" normalizeH="0" baseline="0" noProof="0" dirty="0" smtClean="0">
                <a:ln>
                  <a:noFill/>
                </a:ln>
                <a:solidFill>
                  <a:srgbClr val="272727"/>
                </a:solidFill>
                <a:effectLst/>
                <a:uLnTx/>
                <a:uFillTx/>
                <a:latin typeface="Cormorant Garamond Medium Italics"/>
                <a:ea typeface="+mn-ea"/>
                <a:cs typeface="+mn-cs"/>
              </a:endParaRPr>
            </a:p>
            <a:p>
              <a:pPr lvl="0">
                <a:lnSpc>
                  <a:spcPts val="3360"/>
                </a:lnSpc>
              </a:pPr>
              <a:r>
                <a:rPr lang="en-US" sz="2800" dirty="0">
                  <a:solidFill>
                    <a:srgbClr val="272727"/>
                  </a:solidFill>
                  <a:latin typeface="Cormorant Garamond Medium Italics"/>
                </a:rPr>
                <a:t>Standardization of the dataset: </a:t>
              </a:r>
              <a:endParaRPr lang="en-US" sz="2800" dirty="0">
                <a:solidFill>
                  <a:srgbClr val="272727"/>
                </a:solidFill>
                <a:latin typeface="Cormorant Garamond Medium Italics"/>
              </a:endParaRPr>
            </a:p>
          </p:txBody>
        </p:sp>
      </p:gr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200" y="-286860"/>
            <a:ext cx="45719" cy="237928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26</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0" name="TextBox 19"/>
              <p:cNvSpPr txBox="1"/>
              <p:nvPr/>
            </p:nvSpPr>
            <p:spPr>
              <a:xfrm>
                <a:off x="5988342" y="4032053"/>
                <a:ext cx="2853281" cy="1091196"/>
              </a:xfrm>
              <a:prstGeom prst="rect">
                <a:avLst/>
              </a:prstGeom>
              <a:noFill/>
            </p:spPr>
            <p:txBody>
              <a:bodyPr wrap="none" lIns="0" tIns="0" rIns="0" bIns="0" rtlCol="0">
                <a:spAutoFit/>
              </a:bodyPr>
              <a:lstStyle/>
              <a:p>
                <a:pPr lvl="0"/>
                <a14:m>
                  <m:oMathPara xmlns:m="http://schemas.openxmlformats.org/officeDocument/2006/math">
                    <m:oMathParaPr>
                      <m:jc m:val="centerGroup"/>
                    </m:oMathParaPr>
                    <m:oMath xmlns:m="http://schemas.openxmlformats.org/officeDocument/2006/math">
                      <m:sSub>
                        <m:sSubPr>
                          <m:ctrlPr>
                            <a:rPr lang="en-US" sz="2400" b="1" i="1" dirty="0">
                              <a:solidFill>
                                <a:prstClr val="black"/>
                              </a:solidFill>
                              <a:latin typeface="Cambria Math" panose="02040503050406030204" pitchFamily="18" charset="0"/>
                            </a:rPr>
                          </m:ctrlPr>
                        </m:sSubPr>
                        <m:e>
                          <m:r>
                            <a:rPr lang="en-US" sz="2400" b="1" i="1" dirty="0" err="1">
                              <a:solidFill>
                                <a:prstClr val="black"/>
                              </a:solidFill>
                              <a:latin typeface="Cambria Math" panose="02040503050406030204" pitchFamily="18" charset="0"/>
                            </a:rPr>
                            <m:t>𝝈</m:t>
                          </m:r>
                        </m:e>
                        <m:sub>
                          <m:r>
                            <a:rPr lang="en-US" sz="2400" b="1" i="1" dirty="0" err="1">
                              <a:solidFill>
                                <a:prstClr val="black"/>
                              </a:solidFill>
                              <a:latin typeface="Cambria Math" panose="02040503050406030204" pitchFamily="18" charset="0"/>
                            </a:rPr>
                            <m:t>𝒅</m:t>
                          </m:r>
                        </m:sub>
                      </m:sSub>
                      <m:r>
                        <a:rPr lang="en-US" sz="2400">
                          <a:solidFill>
                            <a:prstClr val="black"/>
                          </a:solidFill>
                          <a:latin typeface="Cambria Math" panose="02040503050406030204" pitchFamily="18" charset="0"/>
                        </a:rPr>
                        <m:t>=</m:t>
                      </m:r>
                      <m:rad>
                        <m:radPr>
                          <m:degHide m:val="on"/>
                          <m:ctrlPr>
                            <a:rPr lang="en-US" sz="2400" i="1" dirty="0">
                              <a:solidFill>
                                <a:prstClr val="black"/>
                              </a:solidFill>
                              <a:latin typeface="Cambria Math" panose="02040503050406030204" pitchFamily="18" charset="0"/>
                            </a:rPr>
                          </m:ctrlPr>
                        </m:radPr>
                        <m:deg/>
                        <m:e>
                          <m:f>
                            <m:fPr>
                              <m:ctrlPr>
                                <a:rPr lang="en-US" sz="2400" i="1" dirty="0">
                                  <a:solidFill>
                                    <a:prstClr val="black"/>
                                  </a:solidFill>
                                  <a:latin typeface="Cambria Math" panose="02040503050406030204" pitchFamily="18" charset="0"/>
                                </a:rPr>
                              </m:ctrlPr>
                            </m:fPr>
                            <m:num>
                              <m:nary>
                                <m:naryPr>
                                  <m:chr m:val="∑"/>
                                  <m:grow m:val="on"/>
                                  <m:limLoc m:val="undOvr"/>
                                  <m:ctrlPr>
                                    <a:rPr lang="en-US" sz="2400" i="1" dirty="0">
                                      <a:solidFill>
                                        <a:prstClr val="black"/>
                                      </a:solidFill>
                                      <a:latin typeface="Cambria Math" panose="02040503050406030204" pitchFamily="18" charset="0"/>
                                    </a:rPr>
                                  </m:ctrlPr>
                                </m:naryPr>
                                <m:sub>
                                  <m:r>
                                    <a:rPr lang="en-US" sz="2400" i="1" dirty="0">
                                      <a:solidFill>
                                        <a:prstClr val="black"/>
                                      </a:solidFill>
                                      <a:latin typeface="Cambria Math" panose="02040503050406030204" pitchFamily="18" charset="0"/>
                                    </a:rPr>
                                    <m:t>𝑖</m:t>
                                  </m:r>
                                  <m:r>
                                    <a:rPr lang="en-US" sz="2400" dirty="0">
                                      <a:solidFill>
                                        <a:prstClr val="black"/>
                                      </a:solidFill>
                                      <a:latin typeface="Cambria Math" panose="02040503050406030204" pitchFamily="18" charset="0"/>
                                    </a:rPr>
                                    <m:t>=</m:t>
                                  </m:r>
                                  <m:r>
                                    <a:rPr lang="en-US" sz="2400" dirty="0">
                                      <a:solidFill>
                                        <a:prstClr val="black"/>
                                      </a:solidFill>
                                      <a:latin typeface="Cambria Math" panose="02040503050406030204" pitchFamily="18" charset="0"/>
                                    </a:rPr>
                                    <m:t>1</m:t>
                                  </m:r>
                                </m:sub>
                                <m:sup>
                                  <m:r>
                                    <a:rPr lang="en-US" sz="2400" i="1" dirty="0">
                                      <a:solidFill>
                                        <a:prstClr val="black"/>
                                      </a:solidFill>
                                      <a:latin typeface="Cambria Math" panose="02040503050406030204" pitchFamily="18" charset="0"/>
                                    </a:rPr>
                                    <m:t>𝑁</m:t>
                                  </m:r>
                                </m:sup>
                                <m:e>
                                  <m:sSup>
                                    <m:sSupPr>
                                      <m:ctrlPr>
                                        <a:rPr lang="en-US" sz="2400" i="1" dirty="0">
                                          <a:solidFill>
                                            <a:prstClr val="black"/>
                                          </a:solidFill>
                                          <a:latin typeface="Cambria Math" panose="02040503050406030204" pitchFamily="18" charset="0"/>
                                        </a:rPr>
                                      </m:ctrlPr>
                                    </m:sSupPr>
                                    <m:e>
                                      <m:d>
                                        <m:dPr>
                                          <m:ctrlPr>
                                            <a:rPr lang="en-US" sz="2400" i="1" dirty="0">
                                              <a:solidFill>
                                                <a:prstClr val="black"/>
                                              </a:solidFill>
                                              <a:latin typeface="Cambria Math" panose="02040503050406030204" pitchFamily="18" charset="0"/>
                                            </a:rPr>
                                          </m:ctrlPr>
                                        </m:dPr>
                                        <m:e>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𝑖</m:t>
                                              </m:r>
                                            </m:sub>
                                          </m:sSub>
                                          <m:r>
                                            <a:rPr lang="en-US" sz="2400"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𝜇</m:t>
                                          </m:r>
                                        </m:e>
                                      </m:d>
                                    </m:e>
                                    <m:sup>
                                      <m:r>
                                        <a:rPr lang="en-US" sz="2400" dirty="0">
                                          <a:solidFill>
                                            <a:prstClr val="black"/>
                                          </a:solidFill>
                                          <a:latin typeface="Cambria Math" panose="02040503050406030204" pitchFamily="18" charset="0"/>
                                        </a:rPr>
                                        <m:t>2</m:t>
                                      </m:r>
                                    </m:sup>
                                  </m:sSup>
                                </m:e>
                              </m:nary>
                            </m:num>
                            <m:den>
                              <m:r>
                                <a:rPr lang="en-US" sz="2400" i="1" dirty="0">
                                  <a:solidFill>
                                    <a:prstClr val="black"/>
                                  </a:solidFill>
                                  <a:latin typeface="Cambria Math" panose="02040503050406030204" pitchFamily="18" charset="0"/>
                                </a:rPr>
                                <m:t>𝑁</m:t>
                              </m:r>
                            </m:den>
                          </m:f>
                        </m:e>
                      </m:rad>
                    </m:oMath>
                  </m:oMathPara>
                </a14:m>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mc:Choice>
        <mc:Fallback>
          <p:sp>
            <p:nvSpPr>
              <p:cNvPr id="20" name="TextBox 19"/>
              <p:cNvSpPr txBox="1">
                <a:spLocks noRot="1" noChangeAspect="1" noMove="1" noResize="1" noEditPoints="1" noAdjustHandles="1" noChangeArrowheads="1" noChangeShapeType="1" noTextEdit="1"/>
              </p:cNvSpPr>
              <p:nvPr/>
            </p:nvSpPr>
            <p:spPr>
              <a:xfrm>
                <a:off x="5988342" y="4032053"/>
                <a:ext cx="2853281" cy="1091196"/>
              </a:xfrm>
              <a:prstGeom prst="rect">
                <a:avLst/>
              </a:prstGeom>
              <a:blipFill rotWithShape="1">
                <a:blip r:embed="rId1"/>
                <a:stretch>
                  <a:fillRect l="-10" t="-40" r="-14381" b="6"/>
                </a:stretch>
              </a:blipFill>
            </p:spPr>
            <p:txBody>
              <a:bodyPr/>
              <a:lstStyle/>
              <a:p>
                <a:r>
                  <a:rPr lang="en-US" altLang="en-US">
                    <a:noFill/>
                  </a:rPr>
                  <a:t> </a:t>
                </a:r>
              </a:p>
            </p:txBody>
          </p:sp>
        </mc:Fallback>
      </mc:AlternateContent>
      <p:sp>
        <p:nvSpPr>
          <p:cNvPr id="26" name="Right Arrow 25"/>
          <p:cNvSpPr/>
          <p:nvPr/>
        </p:nvSpPr>
        <p:spPr>
          <a:xfrm>
            <a:off x="7720990" y="8115300"/>
            <a:ext cx="2094141" cy="242373"/>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Tenorite"/>
              <a:ea typeface="+mn-ea"/>
              <a:cs typeface="+mn-cs"/>
            </a:endParaRPr>
          </a:p>
        </p:txBody>
      </p:sp>
      <mc:AlternateContent xmlns:mc="http://schemas.openxmlformats.org/markup-compatibility/2006">
        <mc:Choice xmlns:a14="http://schemas.microsoft.com/office/drawing/2010/main" Requires="a14">
          <p:sp>
            <p:nvSpPr>
              <p:cNvPr id="21" name="TextBox 20"/>
              <p:cNvSpPr txBox="1"/>
              <p:nvPr/>
            </p:nvSpPr>
            <p:spPr>
              <a:xfrm>
                <a:off x="5867400" y="5768382"/>
                <a:ext cx="1219200" cy="69493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r>
                            <a:rPr lang="en-US" sz="2400" smtClean="0">
                              <a:solidFill>
                                <a:prstClr val="black"/>
                              </a:solidFill>
                              <a:latin typeface="Cambria Math" panose="02040503050406030204" pitchFamily="18" charset="0"/>
                            </a:rPr>
                            <m:t>𝑥</m:t>
                          </m:r>
                        </m:e>
                        <m:sub>
                          <m:r>
                            <a:rPr lang="en-US" sz="2400" smtClean="0">
                              <a:solidFill>
                                <a:prstClr val="black"/>
                              </a:solidFill>
                              <a:latin typeface="Cambria Math" panose="02040503050406030204" pitchFamily="18" charset="0"/>
                            </a:rPr>
                            <m:t>𝑖</m:t>
                          </m:r>
                        </m:sub>
                      </m:sSub>
                      <m:r>
                        <a:rPr lang="en-US" sz="2400" smtClean="0">
                          <a:solidFill>
                            <a:prstClr val="black"/>
                          </a:solidFill>
                          <a:latin typeface="Cambria Math" panose="02040503050406030204" pitchFamily="18" charset="0"/>
                        </a:rPr>
                        <m:t>=</m:t>
                      </m:r>
                      <m:f>
                        <m:fPr>
                          <m:ctrlPr>
                            <a:rPr lang="en-US" sz="2400" i="1" dirty="0" smtClean="0">
                              <a:solidFill>
                                <a:prstClr val="black"/>
                              </a:solidFill>
                              <a:latin typeface="Cambria Math" panose="02040503050406030204" pitchFamily="18" charset="0"/>
                            </a:rPr>
                          </m:ctrlPr>
                        </m:fPr>
                        <m:num>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𝑖</m:t>
                              </m:r>
                            </m:sub>
                          </m:sSub>
                        </m:num>
                        <m:den>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𝜎</m:t>
                              </m:r>
                            </m:e>
                            <m:sub>
                              <m:r>
                                <a:rPr lang="en-US" sz="2400" i="1" dirty="0">
                                  <a:solidFill>
                                    <a:prstClr val="black"/>
                                  </a:solidFill>
                                  <a:latin typeface="Cambria Math" panose="02040503050406030204" pitchFamily="18" charset="0"/>
                                </a:rPr>
                                <m:t>𝑑</m:t>
                              </m:r>
                            </m:sub>
                          </m:sSub>
                        </m:den>
                      </m:f>
                    </m:oMath>
                  </m:oMathPara>
                </a14:m>
                <a:endParaRPr lang="en-US" dirty="0">
                  <a:solidFill>
                    <a:prstClr val="black"/>
                  </a:solidFill>
                  <a:latin typeface="Tenorite"/>
                </a:endParaRPr>
              </a:p>
            </p:txBody>
          </p:sp>
        </mc:Choice>
        <mc:Fallback>
          <p:sp>
            <p:nvSpPr>
              <p:cNvPr id="21" name="TextBox 20"/>
              <p:cNvSpPr txBox="1">
                <a:spLocks noRot="1" noChangeAspect="1" noMove="1" noResize="1" noEditPoints="1" noAdjustHandles="1" noChangeArrowheads="1" noChangeShapeType="1" noTextEdit="1"/>
              </p:cNvSpPr>
              <p:nvPr/>
            </p:nvSpPr>
            <p:spPr>
              <a:xfrm>
                <a:off x="5867400" y="5768382"/>
                <a:ext cx="1219200" cy="694934"/>
              </a:xfrm>
              <a:prstGeom prst="rect">
                <a:avLst/>
              </a:prstGeom>
              <a:blipFill rotWithShape="1">
                <a:blip r:embed="rId2"/>
                <a:stretch>
                  <a:fillRect t="-6" b="-142"/>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 name="Rectangle 1"/>
              <p:cNvSpPr/>
              <p:nvPr/>
            </p:nvSpPr>
            <p:spPr>
              <a:xfrm>
                <a:off x="8139018" y="5880768"/>
                <a:ext cx="1885773" cy="461665"/>
              </a:xfrm>
              <a:prstGeom prst="rect">
                <a:avLst/>
              </a:prstGeom>
            </p:spPr>
            <p:txBody>
              <a:bodyPr wrap="none">
                <a:spAutoFit/>
              </a:bodyPr>
              <a:lstStyle/>
              <a:p>
                <a:pPr lvl="0"/>
                <a:r>
                  <a:rPr lang="en-US" sz="2400" dirty="0">
                    <a:solidFill>
                      <a:prstClr val="black"/>
                    </a:solidFill>
                    <a:latin typeface="Cormorant Garamond Medium Italics" panose="020B0604020202020204" charset="-93"/>
                  </a:rPr>
                  <a:t>where</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a:solidFill>
                              <a:prstClr val="black"/>
                            </a:solidFill>
                            <a:latin typeface="Cambria Math" panose="02040503050406030204" pitchFamily="18" charset="0"/>
                          </a:rPr>
                          <m:t> </m:t>
                        </m:r>
                        <m:r>
                          <a:rPr lang="en-US" sz="2400">
                            <a:solidFill>
                              <a:prstClr val="black"/>
                            </a:solidFill>
                            <a:latin typeface="Cambria Math" panose="02040503050406030204" pitchFamily="18" charset="0"/>
                          </a:rPr>
                          <m:t>𝑥</m:t>
                        </m:r>
                      </m:e>
                      <m:sub>
                        <m:r>
                          <a:rPr lang="en-US" sz="2400">
                            <a:solidFill>
                              <a:prstClr val="black"/>
                            </a:solidFill>
                            <a:latin typeface="Cambria Math" panose="02040503050406030204" pitchFamily="18" charset="0"/>
                          </a:rPr>
                          <m:t>𝑖</m:t>
                        </m:r>
                      </m:sub>
                    </m:sSub>
                    <m:r>
                      <a:rPr lang="en-US" sz="2400">
                        <a:solidFill>
                          <a:prstClr val="black"/>
                        </a:solidFill>
                        <a:latin typeface="Cambria Math" panose="02040503050406030204" pitchFamily="18" charset="0"/>
                      </a:rPr>
                      <m:t>∈</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𝑅</m:t>
                        </m:r>
                      </m:e>
                      <m:sup>
                        <m:r>
                          <a:rPr lang="en-US" sz="2400" i="1">
                            <a:solidFill>
                              <a:prstClr val="black"/>
                            </a:solidFill>
                            <a:latin typeface="Cambria Math" panose="02040503050406030204" pitchFamily="18" charset="0"/>
                          </a:rPr>
                          <m:t>𝐷</m:t>
                        </m:r>
                      </m:sup>
                    </m:sSup>
                  </m:oMath>
                </a14:m>
                <a:r>
                  <a:rPr lang="en-US" dirty="0">
                    <a:solidFill>
                      <a:prstClr val="black"/>
                    </a:solidFill>
                    <a:latin typeface="Tenorite"/>
                  </a:rPr>
                  <a:t> </a:t>
                </a:r>
                <a:endParaRPr lang="en-US" dirty="0">
                  <a:solidFill>
                    <a:prstClr val="black"/>
                  </a:solidFill>
                  <a:latin typeface="Tenorite"/>
                </a:endParaRPr>
              </a:p>
            </p:txBody>
          </p:sp>
        </mc:Choice>
        <mc:Fallback>
          <p:sp>
            <p:nvSpPr>
              <p:cNvPr id="2" name="Rectangle 1"/>
              <p:cNvSpPr>
                <a:spLocks noRot="1" noChangeAspect="1" noMove="1" noResize="1" noEditPoints="1" noAdjustHandles="1" noChangeArrowheads="1" noChangeShapeType="1" noTextEdit="1"/>
              </p:cNvSpPr>
              <p:nvPr/>
            </p:nvSpPr>
            <p:spPr>
              <a:xfrm>
                <a:off x="8139018" y="5880768"/>
                <a:ext cx="1885773" cy="461665"/>
              </a:xfrm>
              <a:prstGeom prst="rect">
                <a:avLst/>
              </a:prstGeom>
              <a:blipFill rotWithShape="1">
                <a:blip r:embed="rId3"/>
                <a:stretch>
                  <a:fillRect l="-12" t="-7" r="-34344" b="11"/>
                </a:stretch>
              </a:blipFill>
            </p:spPr>
            <p:txBody>
              <a:bodyPr/>
              <a:lstStyle/>
              <a:p>
                <a:r>
                  <a:rPr lang="en-US" altLang="en-US">
                    <a:noFill/>
                  </a:rPr>
                  <a:t> </a:t>
                </a:r>
              </a:p>
            </p:txBody>
          </p:sp>
        </mc:Fallback>
      </mc:AlternateContent>
      <p:pic>
        <p:nvPicPr>
          <p:cNvPr id="24" name="Picture 23"/>
          <p:cNvPicPr>
            <a:picLocks noChangeAspect="1"/>
          </p:cNvPicPr>
          <p:nvPr/>
        </p:nvPicPr>
        <p:blipFill>
          <a:blip r:embed="rId4"/>
          <a:stretch>
            <a:fillRect/>
          </a:stretch>
        </p:blipFill>
        <p:spPr>
          <a:xfrm>
            <a:off x="3061810" y="7105033"/>
            <a:ext cx="3233153" cy="2712152"/>
          </a:xfrm>
          <a:prstGeom prst="rect">
            <a:avLst/>
          </a:prstGeom>
        </p:spPr>
      </p:pic>
      <p:pic>
        <p:nvPicPr>
          <p:cNvPr id="29" name="Picture 28"/>
          <p:cNvPicPr>
            <a:picLocks noChangeAspect="1"/>
          </p:cNvPicPr>
          <p:nvPr/>
        </p:nvPicPr>
        <p:blipFill>
          <a:blip r:embed="rId5"/>
          <a:stretch>
            <a:fillRect/>
          </a:stretch>
        </p:blipFill>
        <p:spPr>
          <a:xfrm>
            <a:off x="11342397" y="7105033"/>
            <a:ext cx="3471723" cy="2789317"/>
          </a:xfrm>
          <a:prstGeom prst="rect">
            <a:avLst/>
          </a:prstGeom>
        </p:spPr>
      </p:pic>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1999899"/>
            <a:ext cx="18859500" cy="9525"/>
          </a:xfrm>
          <a:prstGeom prst="rect">
            <a:avLst/>
          </a:prstGeom>
          <a:solidFill>
            <a:srgbClr val="272727"/>
          </a:solidFill>
        </p:spPr>
      </p:sp>
      <p:sp>
        <p:nvSpPr>
          <p:cNvPr id="7" name="TextBox 7"/>
          <p:cNvSpPr txBox="1"/>
          <p:nvPr/>
        </p:nvSpPr>
        <p:spPr>
          <a:xfrm>
            <a:off x="914400" y="784588"/>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34288" y="2438998"/>
            <a:ext cx="10708109" cy="508212"/>
          </a:xfrm>
          <a:prstGeom prst="rect">
            <a:avLst/>
          </a:prstGeom>
        </p:spPr>
        <p:txBody>
          <a:bodyPr lIns="0" tIns="0" rIns="0" bIns="0" rtlCol="0" anchor="t">
            <a:spAutoFit/>
          </a:bodyPr>
          <a:lstStyle/>
          <a:p>
            <a:pPr lvl="0">
              <a:lnSpc>
                <a:spcPts val="4200"/>
              </a:lnSpc>
            </a:pPr>
            <a:r>
              <a:rPr lang="en-US" sz="2800" b="1" spc="56" dirty="0">
                <a:solidFill>
                  <a:srgbClr val="272727"/>
                </a:solidFill>
                <a:latin typeface="Cormorant Garamond Medium Italics"/>
              </a:rPr>
              <a:t>EIGENDECOMPOSITION OF THE COVARIANCE MATRIX</a:t>
            </a:r>
            <a:endParaRPr lang="en-US" sz="2800" b="1" spc="56" dirty="0">
              <a:solidFill>
                <a:srgbClr val="272727"/>
              </a:solidFill>
              <a:latin typeface="Cormorant Garamond Medium Italics"/>
            </a:endParaRPr>
          </a:p>
        </p:txBody>
      </p:sp>
      <p:sp>
        <p:nvSpPr>
          <p:cNvPr id="10" name="TextBox 10"/>
          <p:cNvSpPr txBox="1"/>
          <p:nvPr/>
        </p:nvSpPr>
        <p:spPr>
          <a:xfrm>
            <a:off x="648142" y="3295815"/>
            <a:ext cx="14214469" cy="541201"/>
          </a:xfrm>
          <a:prstGeom prst="rect">
            <a:avLst/>
          </a:prstGeom>
        </p:spPr>
        <p:txBody>
          <a:bodyPr lIns="0" tIns="0" rIns="0" bIns="0" rtlCol="0" anchor="t">
            <a:spAutoFit/>
          </a:bodyPr>
          <a:lstStyle/>
          <a:p>
            <a:pPr lvl="0">
              <a:lnSpc>
                <a:spcPts val="3360"/>
              </a:lnSpc>
            </a:pPr>
            <a:r>
              <a:rPr lang="en-US" sz="2800" dirty="0">
                <a:solidFill>
                  <a:srgbClr val="272727"/>
                </a:solidFill>
                <a:latin typeface="Cormorant Garamond Medium Italics"/>
              </a:rPr>
              <a:t>Compute the data covariance matrix and its eigenvalues and corresponding eigenvectors</a:t>
            </a:r>
            <a:endParaRPr lang="en-US" sz="2800" dirty="0">
              <a:solidFill>
                <a:srgbClr val="272727"/>
              </a:solidFill>
              <a:latin typeface="Cormorant Garamond Medium Itali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flipH="1">
            <a:off x="15697199" y="-286860"/>
            <a:ext cx="45719" cy="2286759"/>
          </a:xfrm>
          <a:prstGeom prst="rect">
            <a:avLst/>
          </a:prstGeom>
          <a:solidFill>
            <a:srgbClr val="272727"/>
          </a:solidFill>
        </p:spPr>
      </p:sp>
      <p:sp>
        <p:nvSpPr>
          <p:cNvPr id="19" name="TextBox 19"/>
          <p:cNvSpPr txBox="1"/>
          <p:nvPr/>
        </p:nvSpPr>
        <p:spPr>
          <a:xfrm>
            <a:off x="16459200" y="680448"/>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27</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3" name="TextBox 22"/>
              <p:cNvSpPr txBox="1"/>
              <p:nvPr/>
            </p:nvSpPr>
            <p:spPr>
              <a:xfrm>
                <a:off x="7532776" y="4445888"/>
                <a:ext cx="4735423" cy="85844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𝑐𝑜𝑣</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𝑋</m:t>
                          </m:r>
                          <m:r>
                            <a:rPr lang="en-US" sz="2400">
                              <a:solidFill>
                                <a:prstClr val="black"/>
                              </a:solidFill>
                              <a:latin typeface="Cambria Math" panose="02040503050406030204" pitchFamily="18" charset="0"/>
                            </a:rPr>
                            <m:t>,</m:t>
                          </m:r>
                          <m:r>
                            <a:rPr lang="en-US" sz="2400" i="1" smtClean="0">
                              <a:solidFill>
                                <a:prstClr val="black"/>
                              </a:solidFill>
                              <a:latin typeface="Cambria Math" panose="02040503050406030204" pitchFamily="18" charset="0"/>
                            </a:rPr>
                            <m:t>𝑌</m:t>
                          </m:r>
                        </m:e>
                      </m:d>
                      <m:r>
                        <a:rPr lang="en-US" sz="2400">
                          <a:solidFill>
                            <a:prstClr val="black"/>
                          </a:solidFill>
                          <a:latin typeface="Cambria Math" panose="02040503050406030204" pitchFamily="18" charset="0"/>
                        </a:rPr>
                        <m:t>=</m:t>
                      </m:r>
                      <m:f>
                        <m:fPr>
                          <m:ctrlPr>
                            <a:rPr lang="en-US" sz="2400" i="1" smtClean="0">
                              <a:solidFill>
                                <a:prstClr val="black"/>
                              </a:solidFill>
                              <a:latin typeface="Cambria Math" panose="02040503050406030204" pitchFamily="18" charset="0"/>
                            </a:rPr>
                          </m:ctrlPr>
                        </m:fPr>
                        <m:num>
                          <m:nary>
                            <m:naryPr>
                              <m:chr m:val="∑"/>
                              <m:grow m:val="on"/>
                              <m:limLoc m:val="undOvr"/>
                              <m:ctrlPr>
                                <a:rPr lang="en-US" sz="2400" i="1">
                                  <a:solidFill>
                                    <a:prstClr val="black"/>
                                  </a:solidFill>
                                  <a:latin typeface="Cambria Math" panose="02040503050406030204" pitchFamily="18" charset="0"/>
                                </a:rPr>
                              </m:ctrlPr>
                            </m:naryPr>
                            <m:sub>
                              <m:r>
                                <a:rPr lang="en-US" sz="2400" i="1">
                                  <a:solidFill>
                                    <a:prstClr val="black"/>
                                  </a:solidFill>
                                  <a:latin typeface="Cambria Math" panose="02040503050406030204" pitchFamily="18" charset="0"/>
                                </a:rPr>
                                <m:t>𝑖</m:t>
                              </m:r>
                              <m:r>
                                <a:rPr lang="en-US" sz="2400">
                                  <a:solidFill>
                                    <a:prstClr val="black"/>
                                  </a:solidFill>
                                  <a:latin typeface="Cambria Math" panose="02040503050406030204" pitchFamily="18" charset="0"/>
                                </a:rPr>
                                <m:t>=</m:t>
                              </m:r>
                              <m:r>
                                <a:rPr lang="en-US" sz="2400">
                                  <a:solidFill>
                                    <a:prstClr val="black"/>
                                  </a:solidFill>
                                  <a:latin typeface="Cambria Math" panose="02040503050406030204" pitchFamily="18" charset="0"/>
                                </a:rPr>
                                <m:t>1</m:t>
                              </m:r>
                            </m:sub>
                            <m:sup>
                              <m:r>
                                <a:rPr lang="en-US" sz="2400" i="1">
                                  <a:solidFill>
                                    <a:prstClr val="black"/>
                                  </a:solidFill>
                                  <a:latin typeface="Cambria Math" panose="02040503050406030204" pitchFamily="18" charset="0"/>
                                </a:rPr>
                                <m:t>𝑁</m:t>
                              </m:r>
                            </m:sup>
                            <m:e>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𝑋</m:t>
                                      </m:r>
                                    </m:e>
                                    <m:sub>
                                      <m:r>
                                        <a:rPr lang="en-US" sz="2400" i="1">
                                          <a:solidFill>
                                            <a:prstClr val="black"/>
                                          </a:solidFill>
                                          <a:latin typeface="Cambria Math" panose="02040503050406030204" pitchFamily="18" charset="0"/>
                                        </a:rPr>
                                        <m:t>𝑖</m:t>
                                      </m:r>
                                    </m:sub>
                                  </m:sSub>
                                  <m:r>
                                    <a:rPr lang="en-US" sz="2400">
                                      <a:solidFill>
                                        <a:prstClr val="black"/>
                                      </a:solidFill>
                                      <a:latin typeface="Cambria Math" panose="02040503050406030204" pitchFamily="18" charset="0"/>
                                    </a:rPr>
                                    <m:t>−</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𝑋</m:t>
                                      </m:r>
                                    </m:e>
                                  </m:acc>
                                </m:e>
                              </m:d>
                              <m:d>
                                <m:dPr>
                                  <m:ctrlPr>
                                    <a:rPr lang="en-US" sz="2400" i="1">
                                      <a:solidFill>
                                        <a:prstClr val="black"/>
                                      </a:solidFill>
                                      <a:latin typeface="Cambria Math" panose="02040503050406030204" pitchFamily="18" charset="0"/>
                                    </a:rPr>
                                  </m:ctrlPr>
                                </m:dPr>
                                <m:e>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𝑦</m:t>
                                      </m:r>
                                    </m:e>
                                    <m:sub>
                                      <m:r>
                                        <a:rPr lang="en-US" sz="2400" i="1">
                                          <a:solidFill>
                                            <a:prstClr val="black"/>
                                          </a:solidFill>
                                          <a:latin typeface="Cambria Math" panose="02040503050406030204" pitchFamily="18" charset="0"/>
                                        </a:rPr>
                                        <m:t>𝑖</m:t>
                                      </m:r>
                                    </m:sub>
                                  </m:sSub>
                                  <m:r>
                                    <a:rPr lang="en-US" sz="2400">
                                      <a:solidFill>
                                        <a:prstClr val="black"/>
                                      </a:solidFill>
                                      <a:latin typeface="Cambria Math" panose="02040503050406030204" pitchFamily="18" charset="0"/>
                                    </a:rPr>
                                    <m:t>−</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𝑌</m:t>
                                      </m:r>
                                    </m:e>
                                  </m:acc>
                                </m:e>
                              </m:d>
                            </m:e>
                          </m:nary>
                        </m:num>
                        <m:den>
                          <m:r>
                            <a:rPr lang="en-US" sz="2400" i="1" smtClean="0">
                              <a:solidFill>
                                <a:prstClr val="black"/>
                              </a:solidFill>
                              <a:latin typeface="Cambria Math" panose="02040503050406030204" pitchFamily="18" charset="0"/>
                            </a:rPr>
                            <m:t>𝑁</m:t>
                          </m:r>
                        </m:den>
                      </m:f>
                    </m:oMath>
                  </m:oMathPara>
                </a14:m>
                <a:endParaRPr lang="en-US" dirty="0">
                  <a:solidFill>
                    <a:prstClr val="black"/>
                  </a:solidFill>
                  <a:latin typeface="Tenorite"/>
                </a:endParaRPr>
              </a:p>
            </p:txBody>
          </p:sp>
        </mc:Choice>
        <mc:Fallback>
          <p:sp>
            <p:nvSpPr>
              <p:cNvPr id="23" name="TextBox 22"/>
              <p:cNvSpPr txBox="1">
                <a:spLocks noRot="1" noChangeAspect="1" noMove="1" noResize="1" noEditPoints="1" noAdjustHandles="1" noChangeArrowheads="1" noChangeShapeType="1" noTextEdit="1"/>
              </p:cNvSpPr>
              <p:nvPr/>
            </p:nvSpPr>
            <p:spPr>
              <a:xfrm>
                <a:off x="7532776" y="4445888"/>
                <a:ext cx="4735423" cy="858440"/>
              </a:xfrm>
              <a:prstGeom prst="rect">
                <a:avLst/>
              </a:prstGeom>
              <a:blipFill rotWithShape="1">
                <a:blip r:embed="rId1"/>
                <a:stretch>
                  <a:fillRect l="-9" t="-29" r="13" b="-57382"/>
                </a:stretch>
              </a:blipFill>
            </p:spPr>
            <p:txBody>
              <a:bodyPr/>
              <a:lstStyle/>
              <a:p>
                <a:r>
                  <a:rPr lang="en-US" altLang="en-US">
                    <a:noFill/>
                  </a:rPr>
                  <a:t> </a:t>
                </a:r>
              </a:p>
            </p:txBody>
          </p:sp>
        </mc:Fallback>
      </mc:AlternateContent>
      <p:pic>
        <p:nvPicPr>
          <p:cNvPr id="3" name="Picture 2"/>
          <p:cNvPicPr>
            <a:picLocks noChangeAspect="1"/>
          </p:cNvPicPr>
          <p:nvPr/>
        </p:nvPicPr>
        <p:blipFill>
          <a:blip r:embed="rId2"/>
          <a:stretch>
            <a:fillRect/>
          </a:stretch>
        </p:blipFill>
        <p:spPr>
          <a:xfrm>
            <a:off x="7286610" y="7991818"/>
            <a:ext cx="5143735" cy="1380786"/>
          </a:xfrm>
          <a:prstGeom prst="rect">
            <a:avLst/>
          </a:prstGeom>
        </p:spPr>
      </p:pic>
      <mc:AlternateContent xmlns:mc="http://schemas.openxmlformats.org/markup-compatibility/2006">
        <mc:Choice xmlns:a14="http://schemas.microsoft.com/office/drawing/2010/main" Requires="a14">
          <p:sp>
            <p:nvSpPr>
              <p:cNvPr id="27" name="Rectangle 26"/>
              <p:cNvSpPr/>
              <p:nvPr/>
            </p:nvSpPr>
            <p:spPr>
              <a:xfrm>
                <a:off x="8229600" y="5886675"/>
                <a:ext cx="3429000" cy="97270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𝑉</m:t>
                                </m:r>
                                <m:r>
                                  <a:rPr lang="en-US" i="1">
                                    <a:latin typeface="Cambria Math" panose="02040503050406030204" pitchFamily="18" charset="0"/>
                                  </a:rPr>
                                  <m:t>𝑎𝑟</m:t>
                                </m:r>
                                <m:d>
                                  <m:dPr>
                                    <m:ctrlPr>
                                      <a:rPr lang="en-US" i="1">
                                        <a:latin typeface="Cambria Math" panose="02040503050406030204" pitchFamily="18" charset="0"/>
                                      </a:rPr>
                                    </m:ctrlPr>
                                  </m:dPr>
                                  <m:e>
                                    <m:r>
                                      <a:rPr lang="en-US" b="0" i="1" smtClean="0">
                                        <a:latin typeface="Cambria Math" panose="02040503050406030204" pitchFamily="18" charset="0"/>
                                      </a:rPr>
                                      <m:t>𝑥</m:t>
                                    </m:r>
                                  </m:e>
                                </m:d>
                              </m:e>
                              <m:e/>
                              <m:e>
                                <m:r>
                                  <a:rPr lang="en-US" i="1">
                                    <a:latin typeface="Cambria Math" panose="02040503050406030204" pitchFamily="18" charset="0"/>
                                  </a:rPr>
                                  <m:t>𝐶𝑜𝑣</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e>
                            </m:mr>
                            <m:mr>
                              <m:e/>
                              <m:e/>
                              <m:e/>
                            </m:mr>
                            <m:mr>
                              <m:e>
                                <m:r>
                                  <a:rPr lang="en-US" i="1">
                                    <a:latin typeface="Cambria Math" panose="02040503050406030204" pitchFamily="18" charset="0"/>
                                  </a:rPr>
                                  <m:t>𝐶𝑜𝑣</m:t>
                                </m:r>
                                <m:r>
                                  <a:rPr lang="en-US" i="1">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e>
                              <m:e/>
                              <m:e>
                                <m:r>
                                  <a:rPr lang="en-US" i="1">
                                    <a:latin typeface="Cambria Math" panose="02040503050406030204" pitchFamily="18" charset="0"/>
                                  </a:rPr>
                                  <m:t>𝑉𝑎𝑟</m:t>
                                </m:r>
                                <m:r>
                                  <a:rPr lang="en-US" i="1">
                                    <a:latin typeface="Cambria Math" panose="02040503050406030204" pitchFamily="18" charset="0"/>
                                  </a:rPr>
                                  <m:t>(</m:t>
                                </m:r>
                                <m:r>
                                  <a:rPr lang="en-US" b="0" i="1" smtClean="0">
                                    <a:latin typeface="Cambria Math" panose="02040503050406030204" pitchFamily="18" charset="0"/>
                                  </a:rPr>
                                  <m:t>𝑦</m:t>
                                </m:r>
                                <m:r>
                                  <a:rPr lang="en-US" i="1">
                                    <a:latin typeface="Cambria Math" panose="02040503050406030204" pitchFamily="18" charset="0"/>
                                  </a:rPr>
                                  <m:t>)</m:t>
                                </m:r>
                              </m:e>
                            </m:mr>
                          </m:m>
                        </m:e>
                      </m:d>
                    </m:oMath>
                  </m:oMathPara>
                </a14:m>
                <a:endParaRPr lang="en-US" dirty="0"/>
              </a:p>
            </p:txBody>
          </p:sp>
        </mc:Choice>
        <mc:Fallback>
          <p:sp>
            <p:nvSpPr>
              <p:cNvPr id="27" name="Rectangle 26"/>
              <p:cNvSpPr>
                <a:spLocks noRot="1" noChangeAspect="1" noMove="1" noResize="1" noEditPoints="1" noAdjustHandles="1" noChangeArrowheads="1" noChangeShapeType="1" noTextEdit="1"/>
              </p:cNvSpPr>
              <p:nvPr/>
            </p:nvSpPr>
            <p:spPr>
              <a:xfrm>
                <a:off x="8229600" y="5886675"/>
                <a:ext cx="3429000" cy="972702"/>
              </a:xfrm>
              <a:prstGeom prst="rect">
                <a:avLst/>
              </a:prstGeom>
              <a:blipFill rotWithShape="1">
                <a:blip r:embed="rId3"/>
                <a:stretch>
                  <a:fillRect t="-23" b="11"/>
                </a:stretch>
              </a:blipFill>
            </p:spPr>
            <p:txBody>
              <a:bodyPr/>
              <a:lstStyle/>
              <a:p>
                <a:r>
                  <a:rPr lang="en-US" altLang="en-US">
                    <a:noFill/>
                  </a:rPr>
                  <a:t> </a:t>
                </a:r>
              </a:p>
            </p:txBody>
          </p:sp>
        </mc:Fallback>
      </mc:AlternateContent>
      <p:sp>
        <p:nvSpPr>
          <p:cNvPr id="20" name="TextBox 10"/>
          <p:cNvSpPr txBox="1"/>
          <p:nvPr/>
        </p:nvSpPr>
        <p:spPr>
          <a:xfrm>
            <a:off x="634288" y="4387941"/>
            <a:ext cx="5264986" cy="429156"/>
          </a:xfrm>
          <a:prstGeom prst="rect">
            <a:avLst/>
          </a:prstGeom>
        </p:spPr>
        <p:txBody>
          <a:bodyPr lIns="0" tIns="0" rIns="0" bIns="0" rtlCol="0" anchor="t">
            <a:spAutoFit/>
          </a:bodyPr>
          <a:lstStyle/>
          <a:p>
            <a:pPr lvl="0">
              <a:lnSpc>
                <a:spcPts val="3360"/>
              </a:lnSpc>
            </a:pPr>
            <a:r>
              <a:rPr lang="en-US" sz="2800" dirty="0">
                <a:solidFill>
                  <a:srgbClr val="272727"/>
                </a:solidFill>
                <a:latin typeface="Cormorant Garamond Medium Italics" panose="020B0604020202020204" charset="-93"/>
              </a:rPr>
              <a:t>The covariance(X, Y): </a:t>
            </a:r>
            <a:endParaRPr lang="en-US" sz="2800" dirty="0">
              <a:solidFill>
                <a:srgbClr val="272727"/>
              </a:solidFill>
              <a:latin typeface="Cormorant Garamond Medium Italics" panose="020B0604020202020204" charset="-93"/>
            </a:endParaRPr>
          </a:p>
        </p:txBody>
      </p:sp>
      <p:sp>
        <p:nvSpPr>
          <p:cNvPr id="21" name="TextBox 10"/>
          <p:cNvSpPr txBox="1"/>
          <p:nvPr/>
        </p:nvSpPr>
        <p:spPr>
          <a:xfrm>
            <a:off x="648142" y="5936031"/>
            <a:ext cx="5264986" cy="429156"/>
          </a:xfrm>
          <a:prstGeom prst="rect">
            <a:avLst/>
          </a:prstGeom>
        </p:spPr>
        <p:txBody>
          <a:bodyPr lIns="0" tIns="0" rIns="0" bIns="0" rtlCol="0" anchor="t">
            <a:spAutoFit/>
          </a:bodyPr>
          <a:lstStyle/>
          <a:p>
            <a:pPr lvl="0">
              <a:lnSpc>
                <a:spcPts val="3360"/>
              </a:lnSpc>
            </a:pPr>
            <a:r>
              <a:rPr lang="en-US" sz="2800" dirty="0">
                <a:solidFill>
                  <a:srgbClr val="272727"/>
                </a:solidFill>
                <a:latin typeface="Cormorant Garamond Medium Italics" panose="020B0604020202020204" charset="-93"/>
              </a:rPr>
              <a:t>The covariance matrix:</a:t>
            </a:r>
            <a:endParaRPr lang="en-US" sz="2800" dirty="0">
              <a:solidFill>
                <a:srgbClr val="272727"/>
              </a:solidFill>
              <a:latin typeface="Cormorant Garamond Medium Italics" panose="020B0604020202020204" charset="-93"/>
            </a:endParaRPr>
          </a:p>
        </p:txBody>
      </p:sp>
      <p:sp>
        <p:nvSpPr>
          <p:cNvPr id="24" name="TextBox 10"/>
          <p:cNvSpPr txBox="1"/>
          <p:nvPr/>
        </p:nvSpPr>
        <p:spPr>
          <a:xfrm>
            <a:off x="634288" y="8045377"/>
            <a:ext cx="6507732" cy="436017"/>
          </a:xfrm>
          <a:prstGeom prst="rect">
            <a:avLst/>
          </a:prstGeom>
        </p:spPr>
        <p:txBody>
          <a:bodyPr wrap="square" lIns="0" tIns="0" rIns="0" bIns="0" rtlCol="0" anchor="t">
            <a:spAutoFit/>
          </a:bodyPr>
          <a:lstStyle/>
          <a:p>
            <a:pPr lvl="0">
              <a:lnSpc>
                <a:spcPts val="3360"/>
              </a:lnSpc>
            </a:pPr>
            <a:r>
              <a:rPr lang="en-US" sz="2800" dirty="0">
                <a:solidFill>
                  <a:srgbClr val="272727"/>
                </a:solidFill>
                <a:latin typeface="Cormorant Garamond Medium Italics"/>
              </a:rPr>
              <a:t>Example: The covariance matrix of a 2 x 2 will be: </a:t>
            </a:r>
            <a:endParaRPr lang="en-US" sz="2800" dirty="0">
              <a:solidFill>
                <a:srgbClr val="272727"/>
              </a:solidFill>
              <a:latin typeface="Cormorant Garamond Medium Itali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1000"/>
                                        <p:tgtEl>
                                          <p:spTgt spid="23"/>
                                        </p:tgtEl>
                                      </p:cBhvr>
                                    </p:animEffect>
                                    <p:anim calcmode="lin" valueType="num">
                                      <p:cBhvr>
                                        <p:cTn id="27" dur="1000" fill="hold"/>
                                        <p:tgtEl>
                                          <p:spTgt spid="23"/>
                                        </p:tgtEl>
                                        <p:attrNameLst>
                                          <p:attrName>ppt_x</p:attrName>
                                        </p:attrNameLst>
                                      </p:cBhvr>
                                      <p:tavLst>
                                        <p:tav tm="0">
                                          <p:val>
                                            <p:strVal val="#ppt_x"/>
                                          </p:val>
                                        </p:tav>
                                        <p:tav tm="100000">
                                          <p:val>
                                            <p:strVal val="#ppt_x"/>
                                          </p:val>
                                        </p:tav>
                                      </p:tavLst>
                                    </p:anim>
                                    <p:anim calcmode="lin" valueType="num">
                                      <p:cBhvr>
                                        <p:cTn id="2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27"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1744725"/>
            <a:ext cx="18859500" cy="9525"/>
          </a:xfrm>
          <a:prstGeom prst="rect">
            <a:avLst/>
          </a:prstGeom>
          <a:solidFill>
            <a:srgbClr val="272727"/>
          </a:solidFill>
        </p:spPr>
      </p:sp>
      <p:sp>
        <p:nvSpPr>
          <p:cNvPr id="7" name="TextBox 7"/>
          <p:cNvSpPr txBox="1"/>
          <p:nvPr/>
        </p:nvSpPr>
        <p:spPr>
          <a:xfrm>
            <a:off x="914400" y="784588"/>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27361" y="2243115"/>
            <a:ext cx="10708109" cy="508212"/>
          </a:xfrm>
          <a:prstGeom prst="rect">
            <a:avLst/>
          </a:prstGeom>
        </p:spPr>
        <p:txBody>
          <a:bodyPr lIns="0" tIns="0" rIns="0" bIns="0" rtlCol="0" anchor="t">
            <a:spAutoFit/>
          </a:bodyPr>
          <a:lstStyle/>
          <a:p>
            <a:pPr lvl="0">
              <a:lnSpc>
                <a:spcPts val="4200"/>
              </a:lnSpc>
            </a:pPr>
            <a:r>
              <a:rPr lang="en-US" sz="2400" b="1" spc="56" dirty="0">
                <a:solidFill>
                  <a:srgbClr val="272727"/>
                </a:solidFill>
                <a:latin typeface="Cormorant Garamond Medium Italics"/>
              </a:rPr>
              <a:t>EIGENDECOMPOSITION OF THE COVARIANCE MATRIX</a:t>
            </a:r>
            <a:endParaRPr lang="en-US" sz="2400" b="1" spc="56" dirty="0">
              <a:solidFill>
                <a:srgbClr val="272727"/>
              </a:solidFill>
              <a:latin typeface="Cormorant Garamond Medium Italics"/>
            </a:endParaRPr>
          </a:p>
        </p:txBody>
      </p:sp>
      <p:sp>
        <p:nvSpPr>
          <p:cNvPr id="22" name="TextBox 10"/>
          <p:cNvSpPr txBox="1"/>
          <p:nvPr/>
        </p:nvSpPr>
        <p:spPr>
          <a:xfrm>
            <a:off x="627361" y="4801991"/>
            <a:ext cx="15787450" cy="1301190"/>
          </a:xfrm>
          <a:prstGeom prst="rect">
            <a:avLst/>
          </a:prstGeom>
        </p:spPr>
        <p:txBody>
          <a:bodyPr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endParaRPr kumimoji="0" lang="en-US" sz="2800" b="0" i="0" u="none" strike="noStrike" kern="1200" cap="none" spc="0" normalizeH="0" baseline="0" noProof="0" dirty="0" smtClean="0">
              <a:ln>
                <a:noFill/>
              </a:ln>
              <a:solidFill>
                <a:srgbClr val="272727"/>
              </a:solidFill>
              <a:effectLst/>
              <a:uLnTx/>
              <a:uFillTx/>
              <a:latin typeface="Cormorant Garamond Medium Italics"/>
              <a:ea typeface="+mn-ea"/>
              <a:cs typeface="+mn-cs"/>
            </a:endParaRPr>
          </a:p>
          <a:p>
            <a:pPr lvl="0">
              <a:lnSpc>
                <a:spcPts val="3360"/>
              </a:lnSpc>
            </a:pPr>
            <a:r>
              <a:rPr lang="en-US" sz="2800" dirty="0">
                <a:solidFill>
                  <a:srgbClr val="272727"/>
                </a:solidFill>
                <a:latin typeface="Cormorant Garamond Medium Italics"/>
              </a:rPr>
              <a:t>Using eigenvalues and eigenvectors, we can find the main axes of our data. The first main axis (also called “first principal component”) is the axis in which the data varies the most. The second main axis (also called “second principal component”)</a:t>
            </a:r>
            <a:endParaRPr lang="en-US" sz="2800" dirty="0">
              <a:solidFill>
                <a:srgbClr val="272727"/>
              </a:solidFill>
              <a:latin typeface="Cormorant Garamond Medium Itali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a:off x="15742917" y="-286859"/>
            <a:ext cx="45719" cy="2041110"/>
          </a:xfrm>
          <a:prstGeom prst="rect">
            <a:avLst/>
          </a:prstGeom>
          <a:solidFill>
            <a:srgbClr val="272727"/>
          </a:solidFill>
        </p:spPr>
      </p:sp>
      <p:sp>
        <p:nvSpPr>
          <p:cNvPr id="19" name="TextBox 19"/>
          <p:cNvSpPr txBox="1"/>
          <p:nvPr/>
        </p:nvSpPr>
        <p:spPr>
          <a:xfrm>
            <a:off x="16306800" y="574643"/>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28</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0" name="TextBox 19"/>
              <p:cNvSpPr txBox="1"/>
              <p:nvPr/>
            </p:nvSpPr>
            <p:spPr>
              <a:xfrm>
                <a:off x="5666282" y="3785834"/>
                <a:ext cx="7490357" cy="110799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𝐴</m:t>
                      </m:r>
                      <m:acc>
                        <m:accPr>
                          <m:chr m:val="⃗"/>
                          <m:ctrlPr>
                            <a:rPr lang="en-US" sz="2400" i="1" smtClean="0">
                              <a:solidFill>
                                <a:srgbClr val="FF0000"/>
                              </a:solidFill>
                              <a:latin typeface="Cambria Math" panose="02040503050406030204" pitchFamily="18" charset="0"/>
                            </a:rPr>
                          </m:ctrlPr>
                        </m:accPr>
                        <m:e>
                          <m:r>
                            <a:rPr lang="en-US" sz="2400" i="1" smtClean="0">
                              <a:solidFill>
                                <a:srgbClr val="FF0000"/>
                              </a:solidFill>
                              <a:latin typeface="Cambria Math" panose="02040503050406030204" pitchFamily="18" charset="0"/>
                            </a:rPr>
                            <m:t>𝑥</m:t>
                          </m:r>
                        </m:e>
                      </m:acc>
                      <m:r>
                        <a:rPr lang="en-US" sz="2400">
                          <a:solidFill>
                            <a:prstClr val="black"/>
                          </a:solidFill>
                          <a:latin typeface="Cambria Math" panose="02040503050406030204" pitchFamily="18" charset="0"/>
                        </a:rPr>
                        <m:t>=</m:t>
                      </m:r>
                      <m:r>
                        <a:rPr lang="en-US" sz="2400" i="1" smtClean="0">
                          <a:solidFill>
                            <a:srgbClr val="0070C0"/>
                          </a:solidFill>
                          <a:latin typeface="Cambria Math" panose="02040503050406030204" pitchFamily="18" charset="0"/>
                        </a:rPr>
                        <m:t>𝜆</m:t>
                      </m:r>
                      <m:acc>
                        <m:accPr>
                          <m:chr m:val="⃗"/>
                          <m:ctrlPr>
                            <a:rPr lang="en-US" sz="2400" i="1" smtClean="0">
                              <a:solidFill>
                                <a:srgbClr val="FF0000"/>
                              </a:solidFill>
                              <a:latin typeface="Cambria Math" panose="02040503050406030204" pitchFamily="18" charset="0"/>
                            </a:rPr>
                          </m:ctrlPr>
                        </m:accPr>
                        <m:e>
                          <m:r>
                            <a:rPr lang="en-US" sz="2400" i="1">
                              <a:solidFill>
                                <a:srgbClr val="FF0000"/>
                              </a:solidFill>
                              <a:latin typeface="Cambria Math" panose="02040503050406030204" pitchFamily="18" charset="0"/>
                            </a:rPr>
                            <m:t>𝑥</m:t>
                          </m:r>
                        </m:e>
                      </m:acc>
                      <m:r>
                        <a:rPr lang="en-US" sz="2400" i="1" smtClean="0">
                          <a:solidFill>
                            <a:prstClr val="black"/>
                          </a:solidFill>
                          <a:latin typeface="Cambria Math" panose="02040503050406030204" pitchFamily="18" charset="0"/>
                        </a:rPr>
                        <m:t>          </m:t>
                      </m:r>
                      <m:r>
                        <a:rPr lang="en-US" sz="2400" i="1" smtClean="0">
                          <a:solidFill>
                            <a:prstClr val="black"/>
                          </a:solidFill>
                          <a:latin typeface="Cambria Math" panose="02040503050406030204" pitchFamily="18" charset="0"/>
                        </a:rPr>
                        <m:t>𝑤ℎ𝑒𝑟𝑒</m:t>
                      </m:r>
                      <m:r>
                        <a:rPr lang="en-US" sz="2400" i="1" smtClean="0">
                          <a:solidFill>
                            <a:prstClr val="black"/>
                          </a:solidFill>
                          <a:latin typeface="Cambria Math" panose="02040503050406030204" pitchFamily="18" charset="0"/>
                        </a:rPr>
                        <m:t> </m:t>
                      </m:r>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𝑥</m:t>
                          </m:r>
                        </m:e>
                      </m:acc>
                      <m:r>
                        <a:rPr lang="en-US" sz="2400" i="1" smtClean="0">
                          <a:solidFill>
                            <a:prstClr val="black"/>
                          </a:solidFill>
                          <a:latin typeface="Cambria Math" panose="02040503050406030204" pitchFamily="18" charset="0"/>
                        </a:rPr>
                        <m:t> :</m:t>
                      </m:r>
                      <m:r>
                        <a:rPr lang="en-US" sz="2400" i="1" smtClean="0">
                          <a:solidFill>
                            <a:prstClr val="black"/>
                          </a:solidFill>
                          <a:latin typeface="Cambria Math" panose="02040503050406030204" pitchFamily="18" charset="0"/>
                        </a:rPr>
                        <m:t>𝑒𝑖𝑔𝑒𝑛𝑣𝑒𝑐𝑡𝑜𝑟</m:t>
                      </m:r>
                    </m:oMath>
                  </m:oMathPara>
                </a14:m>
                <a:endParaRPr lang="en-US" sz="2400" dirty="0" smtClean="0">
                  <a:solidFill>
                    <a:prstClr val="black"/>
                  </a:solidFill>
                  <a:latin typeface="Tenorite"/>
                </a:endParaRPr>
              </a:p>
              <a:p>
                <a:r>
                  <a:rPr lang="en-US" sz="2400" dirty="0" smtClean="0">
                    <a:solidFill>
                      <a:prstClr val="black"/>
                    </a:solidFill>
                    <a:latin typeface="Tenorite"/>
                  </a:rPr>
                  <a:t>		</a:t>
                </a:r>
                <a:r>
                  <a:rPr lang="en-US" sz="2400" dirty="0" smtClean="0">
                    <a:solidFill>
                      <a:prstClr val="black"/>
                    </a:solidFill>
                    <a:latin typeface="Cambria Math" panose="02040503050406030204" pitchFamily="18" charset="0"/>
                    <a:ea typeface="Cambria Math" panose="02040503050406030204" pitchFamily="18" charset="0"/>
                  </a:rPr>
                  <a:t> </a:t>
                </a:r>
                <a14:m>
                  <m:oMath xmlns:m="http://schemas.openxmlformats.org/officeDocument/2006/math">
                    <m:r>
                      <a:rPr lang="en-US" sz="2400" smtClean="0">
                        <a:solidFill>
                          <a:prstClr val="black"/>
                        </a:solidFill>
                        <a:latin typeface="Cambria Math" panose="02040503050406030204" pitchFamily="18" charset="0"/>
                        <a:ea typeface="Cambria Math" panose="02040503050406030204" pitchFamily="18" charset="0"/>
                      </a:rPr>
                      <m:t>     </m:t>
                    </m:r>
                    <m:r>
                      <a:rPr lang="en-US" sz="2400" i="1" smtClean="0">
                        <a:solidFill>
                          <a:prstClr val="black"/>
                        </a:solidFill>
                        <a:latin typeface="Cambria Math" panose="02040503050406030204" pitchFamily="18" charset="0"/>
                        <a:ea typeface="Cambria Math" panose="02040503050406030204" pitchFamily="18" charset="0"/>
                      </a:rPr>
                      <m:t>                      </m:t>
                    </m:r>
                    <m:r>
                      <a:rPr lang="en-US" sz="2400" b="0" i="1" smtClean="0">
                        <a:solidFill>
                          <a:prstClr val="black"/>
                        </a:solidFill>
                        <a:latin typeface="Cambria Math" panose="02040503050406030204" pitchFamily="18" charset="0"/>
                        <a:ea typeface="Cambria Math" panose="02040503050406030204" pitchFamily="18" charset="0"/>
                      </a:rPr>
                      <m:t>      </m:t>
                    </m:r>
                    <m:r>
                      <a:rPr lang="en-US" sz="2400" i="1">
                        <a:solidFill>
                          <a:prstClr val="black"/>
                        </a:solidFill>
                        <a:latin typeface="Cambria Math" panose="02040503050406030204" pitchFamily="18" charset="0"/>
                        <a:ea typeface="Cambria Math" panose="02040503050406030204" pitchFamily="18" charset="0"/>
                      </a:rPr>
                      <m:t>𝜆</m:t>
                    </m:r>
                  </m:oMath>
                </a14:m>
                <a:r>
                  <a:rPr lang="en-US" sz="2400" dirty="0" smtClean="0">
                    <a:solidFill>
                      <a:prstClr val="black"/>
                    </a:solidFill>
                    <a:latin typeface="Cambria" panose="02040503050406030204" pitchFamily="18" charset="0"/>
                    <a:ea typeface="Cambria" panose="02040503050406030204" pitchFamily="18" charset="0"/>
                  </a:rPr>
                  <a:t> : eigenvalue</a:t>
                </a:r>
                <a:endParaRPr lang="en-US" sz="2400" dirty="0" smtClean="0">
                  <a:solidFill>
                    <a:prstClr val="black"/>
                  </a:solidFill>
                  <a:latin typeface="Cambria" panose="02040503050406030204" pitchFamily="18" charset="0"/>
                  <a:ea typeface="Cambria" panose="02040503050406030204" pitchFamily="18" charset="0"/>
                </a:endParaRPr>
              </a:p>
              <a:p>
                <a:r>
                  <a:rPr lang="en-US" sz="2400" dirty="0">
                    <a:solidFill>
                      <a:prstClr val="black"/>
                    </a:solidFill>
                    <a:latin typeface="Cambria" panose="02040503050406030204" pitchFamily="18" charset="0"/>
                    <a:ea typeface="Cambria" panose="02040503050406030204" pitchFamily="18" charset="0"/>
                  </a:rPr>
                  <a:t>	</a:t>
                </a:r>
                <a:r>
                  <a:rPr lang="en-US" sz="2400" dirty="0" smtClean="0">
                    <a:solidFill>
                      <a:prstClr val="black"/>
                    </a:solidFill>
                    <a:latin typeface="Cambria" panose="02040503050406030204" pitchFamily="18" charset="0"/>
                    <a:ea typeface="Cambria" panose="02040503050406030204" pitchFamily="18" charset="0"/>
                  </a:rPr>
                  <a:t>	                                 A : covariance matrix</a:t>
                </a:r>
                <a:endParaRPr lang="en-US" sz="2400" dirty="0">
                  <a:solidFill>
                    <a:prstClr val="black"/>
                  </a:solidFill>
                  <a:latin typeface="Cambria" panose="02040503050406030204" pitchFamily="18" charset="0"/>
                  <a:ea typeface="Cambria" panose="02040503050406030204" pitchFamily="18" charset="0"/>
                </a:endParaRPr>
              </a:p>
            </p:txBody>
          </p:sp>
        </mc:Choice>
        <mc:Fallback>
          <p:sp>
            <p:nvSpPr>
              <p:cNvPr id="20" name="TextBox 19"/>
              <p:cNvSpPr txBox="1">
                <a:spLocks noRot="1" noChangeAspect="1" noMove="1" noResize="1" noEditPoints="1" noAdjustHandles="1" noChangeArrowheads="1" noChangeShapeType="1" noTextEdit="1"/>
              </p:cNvSpPr>
              <p:nvPr/>
            </p:nvSpPr>
            <p:spPr>
              <a:xfrm>
                <a:off x="5666282" y="3785834"/>
                <a:ext cx="7490357" cy="1107996"/>
              </a:xfrm>
              <a:prstGeom prst="rect">
                <a:avLst/>
              </a:prstGeom>
              <a:blipFill rotWithShape="1">
                <a:blip r:embed="rId1"/>
                <a:stretch>
                  <a:fillRect l="-2" t="-54" r="1" b="47"/>
                </a:stretch>
              </a:blipFill>
            </p:spPr>
            <p:txBody>
              <a:bodyPr/>
              <a:lstStyle/>
              <a:p>
                <a:r>
                  <a:rPr lang="en-US" altLang="en-US">
                    <a:noFill/>
                  </a:rPr>
                  <a:t> </a:t>
                </a:r>
              </a:p>
            </p:txBody>
          </p:sp>
        </mc:Fallback>
      </mc:AlternateContent>
      <p:pic>
        <p:nvPicPr>
          <p:cNvPr id="21" name="Picture 20"/>
          <p:cNvPicPr>
            <a:picLocks noChangeAspect="1"/>
          </p:cNvPicPr>
          <p:nvPr/>
        </p:nvPicPr>
        <p:blipFill>
          <a:blip r:embed="rId2"/>
          <a:stretch>
            <a:fillRect/>
          </a:stretch>
        </p:blipFill>
        <p:spPr>
          <a:xfrm>
            <a:off x="3886200" y="6799222"/>
            <a:ext cx="4274912" cy="3123876"/>
          </a:xfrm>
          <a:prstGeom prst="rect">
            <a:avLst/>
          </a:prstGeom>
        </p:spPr>
      </p:pic>
      <p:cxnSp>
        <p:nvCxnSpPr>
          <p:cNvPr id="24" name="Straight Arrow Connector 23"/>
          <p:cNvCxnSpPr/>
          <p:nvPr/>
        </p:nvCxnSpPr>
        <p:spPr>
          <a:xfrm flipV="1">
            <a:off x="6527870" y="8532164"/>
            <a:ext cx="2883591" cy="522395"/>
          </a:xfrm>
          <a:prstGeom prst="straightConnector1">
            <a:avLst/>
          </a:prstGeom>
          <a:noFill/>
          <a:ln w="6350" cap="flat" cmpd="sng" algn="ctr">
            <a:solidFill>
              <a:srgbClr val="ED7D31"/>
            </a:solidFill>
            <a:prstDash val="solid"/>
            <a:miter lim="800000"/>
            <a:tailEnd type="triangle"/>
          </a:ln>
          <a:effectLst/>
        </p:spPr>
      </p:cxnSp>
      <p:sp>
        <p:nvSpPr>
          <p:cNvPr id="26" name="TextBox 25"/>
          <p:cNvSpPr txBox="1"/>
          <p:nvPr/>
        </p:nvSpPr>
        <p:spPr>
          <a:xfrm>
            <a:off x="9480953" y="8332109"/>
            <a:ext cx="4673287" cy="400110"/>
          </a:xfrm>
          <a:prstGeom prst="rect">
            <a:avLst/>
          </a:prstGeom>
          <a:noFill/>
        </p:spPr>
        <p:txBody>
          <a:bodyPr wrap="square" rtlCol="0">
            <a:spAutoFit/>
          </a:bodyPr>
          <a:lstStyle/>
          <a:p>
            <a:r>
              <a:rPr lang="en-US" sz="2000" dirty="0" smtClean="0">
                <a:solidFill>
                  <a:prstClr val="black"/>
                </a:solidFill>
                <a:latin typeface="HK Grotesk Light" panose="020B0604020202020204" charset="0"/>
              </a:rPr>
              <a:t>First principal component axis (PC1)</a:t>
            </a:r>
            <a:endParaRPr lang="en-US" sz="2000" dirty="0">
              <a:solidFill>
                <a:prstClr val="black"/>
              </a:solidFill>
              <a:latin typeface="HK Grotesk Light" panose="020B0604020202020204" charset="0"/>
            </a:endParaRPr>
          </a:p>
        </p:txBody>
      </p:sp>
      <p:sp>
        <p:nvSpPr>
          <p:cNvPr id="28" name="TextBox 27"/>
          <p:cNvSpPr txBox="1"/>
          <p:nvPr/>
        </p:nvSpPr>
        <p:spPr>
          <a:xfrm>
            <a:off x="8763000" y="6383594"/>
            <a:ext cx="4950838" cy="400110"/>
          </a:xfrm>
          <a:prstGeom prst="rect">
            <a:avLst/>
          </a:prstGeom>
          <a:noFill/>
        </p:spPr>
        <p:txBody>
          <a:bodyPr wrap="square" rtlCol="0">
            <a:spAutoFit/>
          </a:bodyPr>
          <a:lstStyle/>
          <a:p>
            <a:r>
              <a:rPr lang="en-US" sz="2000" dirty="0" smtClean="0">
                <a:solidFill>
                  <a:prstClr val="black"/>
                </a:solidFill>
                <a:latin typeface="HK Grotesk Light" panose="020B0604020202020204" charset="0"/>
              </a:rPr>
              <a:t>Second principal component axis (PC2)</a:t>
            </a:r>
            <a:endParaRPr lang="en-US" sz="2000" dirty="0">
              <a:solidFill>
                <a:prstClr val="black"/>
              </a:solidFill>
              <a:latin typeface="HK Grotesk Light" panose="020B0604020202020204" charset="0"/>
            </a:endParaRPr>
          </a:p>
        </p:txBody>
      </p:sp>
      <p:cxnSp>
        <p:nvCxnSpPr>
          <p:cNvPr id="29" name="Straight Arrow Connector 28"/>
          <p:cNvCxnSpPr/>
          <p:nvPr/>
        </p:nvCxnSpPr>
        <p:spPr>
          <a:xfrm flipV="1">
            <a:off x="6070670" y="6599167"/>
            <a:ext cx="2516762" cy="1780597"/>
          </a:xfrm>
          <a:prstGeom prst="straightConnector1">
            <a:avLst/>
          </a:prstGeom>
          <a:noFill/>
          <a:ln w="6350" cap="flat" cmpd="sng" algn="ctr">
            <a:solidFill>
              <a:srgbClr val="ED7D31"/>
            </a:solidFill>
            <a:prstDash val="solid"/>
            <a:miter lim="800000"/>
            <a:tailEnd type="triangle"/>
          </a:ln>
          <a:effectLst/>
        </p:spPr>
      </p:cxnSp>
      <p:sp>
        <p:nvSpPr>
          <p:cNvPr id="23" name="TextBox 10"/>
          <p:cNvSpPr txBox="1"/>
          <p:nvPr/>
        </p:nvSpPr>
        <p:spPr>
          <a:xfrm>
            <a:off x="648668" y="2842104"/>
            <a:ext cx="17182131" cy="436017"/>
          </a:xfrm>
          <a:prstGeom prst="rect">
            <a:avLst/>
          </a:prstGeom>
        </p:spPr>
        <p:txBody>
          <a:bodyPr wrap="square" lIns="0" tIns="0" rIns="0" bIns="0" rtlCol="0" anchor="t">
            <a:spAutoFit/>
          </a:bodyPr>
          <a:lstStyle/>
          <a:p>
            <a:pPr lvl="0">
              <a:lnSpc>
                <a:spcPts val="3360"/>
              </a:lnSpc>
            </a:pPr>
            <a:r>
              <a:rPr lang="en-US" sz="2800" dirty="0">
                <a:solidFill>
                  <a:srgbClr val="272727"/>
                </a:solidFill>
                <a:latin typeface="Cormorant Garamond Medium Italics"/>
              </a:rPr>
              <a:t>Compute the data covariance matrix and its eigenvalues and corresponding eigenvectors</a:t>
            </a:r>
            <a:endParaRPr lang="en-US" sz="2800" dirty="0">
              <a:solidFill>
                <a:srgbClr val="272727"/>
              </a:solidFill>
              <a:latin typeface="Cormorant Garamond Medium Italics"/>
            </a:endParaRPr>
          </a:p>
        </p:txBody>
      </p:sp>
      <p:sp>
        <p:nvSpPr>
          <p:cNvPr id="25" name="TextBox 10"/>
          <p:cNvSpPr txBox="1"/>
          <p:nvPr/>
        </p:nvSpPr>
        <p:spPr>
          <a:xfrm>
            <a:off x="648668" y="3560763"/>
            <a:ext cx="17182131" cy="395621"/>
          </a:xfrm>
          <a:prstGeom prst="rect">
            <a:avLst/>
          </a:prstGeom>
        </p:spPr>
        <p:txBody>
          <a:bodyPr wrap="square" lIns="0" tIns="0" rIns="0" bIns="0" rtlCol="0" anchor="t">
            <a:spAutoFit/>
          </a:bodyPr>
          <a:lstStyle/>
          <a:p>
            <a:pPr lvl="0">
              <a:lnSpc>
                <a:spcPts val="2880"/>
              </a:lnSpc>
            </a:pPr>
            <a:r>
              <a:rPr lang="en-US" sz="2800" dirty="0">
                <a:solidFill>
                  <a:srgbClr val="272727"/>
                </a:solidFill>
                <a:latin typeface="Cormorant Garamond Medium Italics" panose="020B0604020202020204" charset="-93"/>
              </a:rPr>
              <a:t>Eigenvectors and eigenvalues:</a:t>
            </a:r>
            <a:endParaRPr lang="en-US" sz="2800" dirty="0">
              <a:solidFill>
                <a:srgbClr val="272727"/>
              </a:solidFill>
              <a:latin typeface="Cormorant Garamond Medium Italics" panose="020B0604020202020204" charset="-93"/>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additive="base">
                                        <p:cTn id="44" dur="500" fill="hold"/>
                                        <p:tgtEl>
                                          <p:spTgt spid="24"/>
                                        </p:tgtEl>
                                        <p:attrNameLst>
                                          <p:attrName>ppt_x</p:attrName>
                                        </p:attrNameLst>
                                      </p:cBhvr>
                                      <p:tavLst>
                                        <p:tav tm="0">
                                          <p:val>
                                            <p:strVal val="#ppt_x"/>
                                          </p:val>
                                        </p:tav>
                                        <p:tav tm="100000">
                                          <p:val>
                                            <p:strVal val="#ppt_x"/>
                                          </p:val>
                                        </p:tav>
                                      </p:tavLst>
                                    </p:anim>
                                    <p:anim calcmode="lin" valueType="num">
                                      <p:cBhvr additive="base">
                                        <p:cTn id="45" dur="500" fill="hold"/>
                                        <p:tgtEl>
                                          <p:spTgt spid="24"/>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ppt_x"/>
                                          </p:val>
                                        </p:tav>
                                        <p:tav tm="100000">
                                          <p:val>
                                            <p:strVal val="#ppt_x"/>
                                          </p:val>
                                        </p:tav>
                                      </p:tavLst>
                                    </p:anim>
                                    <p:anim calcmode="lin" valueType="num">
                                      <p:cBhvr additive="base">
                                        <p:cTn id="4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 calcmode="lin" valueType="num">
                                      <p:cBhvr additive="base">
                                        <p:cTn id="54" dur="500" fill="hold"/>
                                        <p:tgtEl>
                                          <p:spTgt spid="29"/>
                                        </p:tgtEl>
                                        <p:attrNameLst>
                                          <p:attrName>ppt_x</p:attrName>
                                        </p:attrNameLst>
                                      </p:cBhvr>
                                      <p:tavLst>
                                        <p:tav tm="0">
                                          <p:val>
                                            <p:strVal val="#ppt_x"/>
                                          </p:val>
                                        </p:tav>
                                        <p:tav tm="100000">
                                          <p:val>
                                            <p:strVal val="#ppt_x"/>
                                          </p:val>
                                        </p:tav>
                                      </p:tavLst>
                                    </p:anim>
                                    <p:anim calcmode="lin" valueType="num">
                                      <p:cBhvr additive="base">
                                        <p:cTn id="55" dur="500" fill="hold"/>
                                        <p:tgtEl>
                                          <p:spTgt spid="2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p:bldP spid="26" grpId="0"/>
      <p:bldP spid="28" grpId="0"/>
      <p:bldP spid="23"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a:off x="-304800" y="1744725"/>
            <a:ext cx="18859500" cy="9525"/>
          </a:xfrm>
          <a:prstGeom prst="rect">
            <a:avLst/>
          </a:prstGeom>
          <a:solidFill>
            <a:srgbClr val="272727"/>
          </a:solidFill>
        </p:spPr>
      </p:sp>
      <p:sp>
        <p:nvSpPr>
          <p:cNvPr id="7" name="TextBox 7"/>
          <p:cNvSpPr txBox="1"/>
          <p:nvPr/>
        </p:nvSpPr>
        <p:spPr>
          <a:xfrm>
            <a:off x="914400" y="784588"/>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Computing PCA</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627361" y="2118016"/>
            <a:ext cx="10708109" cy="508212"/>
          </a:xfrm>
          <a:prstGeom prst="rect">
            <a:avLst/>
          </a:prstGeom>
        </p:spPr>
        <p:txBody>
          <a:bodyPr lIns="0" tIns="0" rIns="0" bIns="0" rtlCol="0" anchor="t">
            <a:spAutoFit/>
          </a:bodyPr>
          <a:lstStyle/>
          <a:p>
            <a:pPr lvl="0">
              <a:lnSpc>
                <a:spcPts val="4200"/>
              </a:lnSpc>
            </a:pPr>
            <a:r>
              <a:rPr lang="en-US" sz="2400" b="1" spc="56" dirty="0">
                <a:solidFill>
                  <a:srgbClr val="272727"/>
                </a:solidFill>
                <a:latin typeface="Cormorant Garamond Medium Italics"/>
              </a:rPr>
              <a:t>PROJECTION</a:t>
            </a:r>
            <a:endParaRPr lang="en-US" sz="2400" b="1" spc="56" dirty="0">
              <a:solidFill>
                <a:srgbClr val="272727"/>
              </a:solidFill>
              <a:latin typeface="Cormorant Garamond Medium Italics"/>
            </a:endParaRPr>
          </a:p>
        </p:txBody>
      </p:sp>
      <p:sp>
        <p:nvSpPr>
          <p:cNvPr id="27" name="TextBox 10"/>
          <p:cNvSpPr txBox="1"/>
          <p:nvPr/>
        </p:nvSpPr>
        <p:spPr>
          <a:xfrm>
            <a:off x="304800" y="7115091"/>
            <a:ext cx="15787450" cy="850554"/>
          </a:xfrm>
          <a:prstGeom prst="rect">
            <a:avLst/>
          </a:prstGeom>
        </p:spPr>
        <p:txBody>
          <a:bodyPr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endParaRPr kumimoji="0" lang="en-US" sz="2800" b="0" i="0" u="none" strike="noStrike" kern="1200" cap="none" spc="0" normalizeH="0" baseline="0" noProof="0" dirty="0" smtClean="0">
              <a:ln>
                <a:noFill/>
              </a:ln>
              <a:solidFill>
                <a:srgbClr val="272727"/>
              </a:solidFill>
              <a:effectLst/>
              <a:uLnTx/>
              <a:uFillTx/>
              <a:latin typeface="Cormorant Garamond Medium Italics"/>
              <a:ea typeface="+mn-ea"/>
              <a:cs typeface="+mn-cs"/>
            </a:endParaRPr>
          </a:p>
          <a:p>
            <a:pPr lvl="0">
              <a:lnSpc>
                <a:spcPts val="3360"/>
              </a:lnSpc>
            </a:pPr>
            <a:r>
              <a:rPr lang="en-US" sz="2400" dirty="0">
                <a:solidFill>
                  <a:srgbClr val="272727"/>
                </a:solidFill>
                <a:latin typeface="Cormorant Garamond Medium Italics"/>
              </a:rPr>
              <a:t>Undo standardization:</a:t>
            </a:r>
            <a:endParaRPr lang="en-US" sz="2400" dirty="0">
              <a:solidFill>
                <a:srgbClr val="272727"/>
              </a:solidFill>
              <a:latin typeface="Cormorant Garamond Medium Itali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a:off x="15742917" y="-286859"/>
            <a:ext cx="45719" cy="2041110"/>
          </a:xfrm>
          <a:prstGeom prst="rect">
            <a:avLst/>
          </a:prstGeom>
          <a:solidFill>
            <a:srgbClr val="272727"/>
          </a:solidFill>
        </p:spPr>
      </p:sp>
      <p:sp>
        <p:nvSpPr>
          <p:cNvPr id="19" name="TextBox 19"/>
          <p:cNvSpPr txBox="1"/>
          <p:nvPr/>
        </p:nvSpPr>
        <p:spPr>
          <a:xfrm>
            <a:off x="16306800" y="574643"/>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29</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mc:AlternateContent xmlns:mc="http://schemas.openxmlformats.org/markup-compatibility/2006">
        <mc:Choice xmlns:a14="http://schemas.microsoft.com/office/drawing/2010/main" Requires="a14">
          <p:sp>
            <p:nvSpPr>
              <p:cNvPr id="28" name="TextBox 27"/>
              <p:cNvSpPr txBox="1"/>
              <p:nvPr/>
            </p:nvSpPr>
            <p:spPr>
              <a:xfrm>
                <a:off x="2743200" y="6195416"/>
                <a:ext cx="10559052" cy="83099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𝑤ℎ𝑒𝑟𝑒</m:t>
                      </m:r>
                      <m:r>
                        <a:rPr lang="en-US" sz="2400" i="1">
                          <a:latin typeface="Cambria Math" panose="02040503050406030204" pitchFamily="18" charset="0"/>
                        </a:rPr>
                        <m:t> </m:t>
                      </m:r>
                      <m:r>
                        <a:rPr lang="en-US" sz="2400" i="1">
                          <a:latin typeface="Cambria Math" panose="02040503050406030204" pitchFamily="18" charset="0"/>
                        </a:rPr>
                        <m:t>𝐵</m:t>
                      </m:r>
                      <m:r>
                        <a:rPr lang="en-US" sz="2400" i="1">
                          <a:latin typeface="Cambria Math" panose="02040503050406030204" pitchFamily="18" charset="0"/>
                        </a:rPr>
                        <m:t> </m:t>
                      </m:r>
                      <m:r>
                        <a:rPr lang="en-US" sz="2400" i="1">
                          <a:latin typeface="Cambria Math" panose="02040503050406030204" pitchFamily="18" charset="0"/>
                        </a:rPr>
                        <m:t>𝑖𝑠</m:t>
                      </m:r>
                      <m:r>
                        <a:rPr lang="en-US" sz="2400" i="1">
                          <a:latin typeface="Cambria Math" panose="02040503050406030204" pitchFamily="18" charset="0"/>
                        </a:rPr>
                        <m:t> </m:t>
                      </m:r>
                      <m:r>
                        <a:rPr lang="en-US" sz="2400" i="1">
                          <a:latin typeface="Cambria Math" panose="02040503050406030204" pitchFamily="18" charset="0"/>
                        </a:rPr>
                        <m:t>𝑡ℎ𝑒</m:t>
                      </m:r>
                      <m:r>
                        <a:rPr lang="en-US" sz="2400" i="1">
                          <a:latin typeface="Cambria Math" panose="02040503050406030204" pitchFamily="18" charset="0"/>
                        </a:rPr>
                        <m:t> </m:t>
                      </m:r>
                      <m:r>
                        <a:rPr lang="en-US" sz="2400" i="1">
                          <a:latin typeface="Cambria Math" panose="02040503050406030204" pitchFamily="18" charset="0"/>
                        </a:rPr>
                        <m:t>𝑚𝑎𝑡𝑟𝑖𝑥</m:t>
                      </m:r>
                      <m:r>
                        <a:rPr lang="en-US" sz="2400" i="1">
                          <a:latin typeface="Cambria Math" panose="02040503050406030204" pitchFamily="18" charset="0"/>
                        </a:rPr>
                        <m:t> </m:t>
                      </m:r>
                      <m:r>
                        <a:rPr lang="en-US" sz="2400" i="1">
                          <a:latin typeface="Cambria Math" panose="02040503050406030204" pitchFamily="18" charset="0"/>
                        </a:rPr>
                        <m:t>𝑡ℎ𝑎𝑡</m:t>
                      </m:r>
                      <m:r>
                        <a:rPr lang="en-US" sz="2400" i="1">
                          <a:latin typeface="Cambria Math" panose="02040503050406030204" pitchFamily="18" charset="0"/>
                        </a:rPr>
                        <m:t> </m:t>
                      </m:r>
                      <m:r>
                        <a:rPr lang="en-US" sz="2400" i="1">
                          <a:latin typeface="Cambria Math" panose="02040503050406030204" pitchFamily="18" charset="0"/>
                        </a:rPr>
                        <m:t>𝑐𝑜𝑛𝑡𝑎𝑖𝑛𝑠</m:t>
                      </m:r>
                      <m:r>
                        <a:rPr lang="en-US" sz="2400" i="1">
                          <a:latin typeface="Cambria Math" panose="02040503050406030204" pitchFamily="18" charset="0"/>
                        </a:rPr>
                        <m:t> </m:t>
                      </m:r>
                      <m:r>
                        <a:rPr lang="en-US" sz="2400" i="1">
                          <a:latin typeface="Cambria Math" panose="02040503050406030204" pitchFamily="18" charset="0"/>
                        </a:rPr>
                        <m:t>𝑒𝑖𝑔𝑒𝑛𝑣𝑒𝑐𝑡𝑜𝑟𝑠</m:t>
                      </m:r>
                      <m:r>
                        <a:rPr lang="en-US" sz="2400" i="1">
                          <a:latin typeface="Cambria Math" panose="02040503050406030204" pitchFamily="18" charset="0"/>
                        </a:rPr>
                        <m:t> </m:t>
                      </m:r>
                      <m:r>
                        <a:rPr lang="en-US" sz="2400" i="1">
                          <a:latin typeface="Cambria Math" panose="02040503050406030204" pitchFamily="18" charset="0"/>
                        </a:rPr>
                        <m:t>𝑡ℎ𝑎𝑡</m:t>
                      </m:r>
                      <m:r>
                        <a:rPr lang="en-US" sz="2400" i="1">
                          <a:latin typeface="Cambria Math" panose="02040503050406030204" pitchFamily="18" charset="0"/>
                        </a:rPr>
                        <m:t> </m:t>
                      </m:r>
                      <m:r>
                        <a:rPr lang="en-US" sz="2400" i="1">
                          <a:latin typeface="Cambria Math" panose="02040503050406030204" pitchFamily="18" charset="0"/>
                        </a:rPr>
                        <m:t>𝑎𝑟𝑒</m:t>
                      </m:r>
                      <m:r>
                        <a:rPr lang="en-US" sz="2400" i="1">
                          <a:latin typeface="Cambria Math" panose="02040503050406030204" pitchFamily="18" charset="0"/>
                        </a:rPr>
                        <m:t> </m:t>
                      </m:r>
                      <m:r>
                        <a:rPr lang="en-US" sz="2400" i="1">
                          <a:latin typeface="Cambria Math" panose="02040503050406030204" pitchFamily="18" charset="0"/>
                        </a:rPr>
                        <m:t>𝑎𝑠𝑠𝑜𝑐𝑖𝑎𝑡𝑒𝑑</m:t>
                      </m:r>
                      <m:r>
                        <a:rPr lang="en-US" sz="2400" i="1">
                          <a:latin typeface="Cambria Math" panose="02040503050406030204" pitchFamily="18" charset="0"/>
                        </a:rPr>
                        <m:t> </m:t>
                      </m:r>
                    </m:oMath>
                  </m:oMathPara>
                </a14:m>
                <a:endParaRPr lang="en-US" sz="240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𝑤𝑖𝑡ℎ</m:t>
                      </m:r>
                      <m:r>
                        <a:rPr lang="en-US" sz="2400" i="1">
                          <a:latin typeface="Cambria Math" panose="02040503050406030204" pitchFamily="18" charset="0"/>
                        </a:rPr>
                        <m:t> </m:t>
                      </m:r>
                      <m:r>
                        <a:rPr lang="en-US" sz="2400" i="1">
                          <a:latin typeface="Cambria Math" panose="02040503050406030204" pitchFamily="18" charset="0"/>
                        </a:rPr>
                        <m:t>𝑡ℎ𝑒</m:t>
                      </m:r>
                      <m:r>
                        <a:rPr lang="en-US" sz="2400" i="1">
                          <a:latin typeface="Cambria Math" panose="02040503050406030204" pitchFamily="18" charset="0"/>
                        </a:rPr>
                        <m:t> </m:t>
                      </m:r>
                      <m:r>
                        <a:rPr lang="en-US" sz="2400" i="1">
                          <a:latin typeface="Cambria Math" panose="02040503050406030204" pitchFamily="18" charset="0"/>
                        </a:rPr>
                        <m:t>𝑙𝑎𝑟𝑔𝑒𝑠𝑡</m:t>
                      </m:r>
                      <m:r>
                        <a:rPr lang="en-US" sz="2400" i="1">
                          <a:latin typeface="Cambria Math" panose="02040503050406030204" pitchFamily="18" charset="0"/>
                        </a:rPr>
                        <m:t> </m:t>
                      </m:r>
                      <m:r>
                        <a:rPr lang="en-US" sz="2400" i="1">
                          <a:latin typeface="Cambria Math" panose="02040503050406030204" pitchFamily="18" charset="0"/>
                        </a:rPr>
                        <m:t>𝑒𝑖𝑔𝑒𝑛𝑣𝑎𝑙𝑢𝑒𝑠</m:t>
                      </m:r>
                      <m:r>
                        <a:rPr lang="en-US" sz="2400" i="1">
                          <a:latin typeface="Cambria Math" panose="02040503050406030204" pitchFamily="18" charset="0"/>
                        </a:rPr>
                        <m:t> </m:t>
                      </m:r>
                      <m:r>
                        <a:rPr lang="en-US" sz="2400" i="1">
                          <a:latin typeface="Cambria Math" panose="02040503050406030204" pitchFamily="18" charset="0"/>
                        </a:rPr>
                        <m:t>𝑜𝑓</m:t>
                      </m:r>
                      <m:r>
                        <a:rPr lang="en-US" sz="2400" i="1">
                          <a:latin typeface="Cambria Math" panose="02040503050406030204" pitchFamily="18" charset="0"/>
                        </a:rPr>
                        <m:t> </m:t>
                      </m:r>
                      <m:r>
                        <a:rPr lang="en-US" sz="2400" i="1">
                          <a:latin typeface="Cambria Math" panose="02040503050406030204" pitchFamily="18" charset="0"/>
                        </a:rPr>
                        <m:t>𝑡ℎ𝑒</m:t>
                      </m:r>
                      <m:r>
                        <a:rPr lang="en-US" sz="2400" i="1">
                          <a:latin typeface="Cambria Math" panose="02040503050406030204" pitchFamily="18" charset="0"/>
                        </a:rPr>
                        <m:t> </m:t>
                      </m:r>
                      <m:r>
                        <a:rPr lang="en-US" sz="2400" i="1">
                          <a:latin typeface="Cambria Math" panose="02040503050406030204" pitchFamily="18" charset="0"/>
                        </a:rPr>
                        <m:t>𝑑𝑎𝑡𝑎</m:t>
                      </m:r>
                      <m:r>
                        <a:rPr lang="en-US" sz="2400" i="1">
                          <a:latin typeface="Cambria Math" panose="02040503050406030204" pitchFamily="18" charset="0"/>
                        </a:rPr>
                        <m:t> </m:t>
                      </m:r>
                      <m:r>
                        <a:rPr lang="en-US" sz="2400" i="1">
                          <a:latin typeface="Cambria Math" panose="02040503050406030204" pitchFamily="18" charset="0"/>
                        </a:rPr>
                        <m:t>𝑐𝑜𝑣𝑎𝑟𝑖𝑎𝑛𝑐𝑒</m:t>
                      </m:r>
                      <m:r>
                        <a:rPr lang="en-US" sz="2400" i="1">
                          <a:latin typeface="Cambria Math" panose="02040503050406030204" pitchFamily="18" charset="0"/>
                        </a:rPr>
                        <m:t> </m:t>
                      </m:r>
                      <m:r>
                        <a:rPr lang="en-US" sz="2400" i="1">
                          <a:latin typeface="Cambria Math" panose="02040503050406030204" pitchFamily="18" charset="0"/>
                        </a:rPr>
                        <m:t>𝑚𝑎𝑡𝑟𝑖𝑥</m:t>
                      </m:r>
                      <m:r>
                        <a:rPr lang="en-US" sz="2400" i="1">
                          <a:latin typeface="Cambria Math" panose="02040503050406030204" pitchFamily="18" charset="0"/>
                        </a:rPr>
                        <m:t> </m:t>
                      </m:r>
                      <m:r>
                        <a:rPr lang="en-US" sz="2400" i="1">
                          <a:latin typeface="Cambria Math" panose="02040503050406030204" pitchFamily="18" charset="0"/>
                        </a:rPr>
                        <m:t>𝑎𝑠</m:t>
                      </m:r>
                      <m:r>
                        <a:rPr lang="en-US" sz="2400" i="1">
                          <a:latin typeface="Cambria Math" panose="02040503050406030204" pitchFamily="18" charset="0"/>
                        </a:rPr>
                        <m:t> </m:t>
                      </m:r>
                      <m:r>
                        <a:rPr lang="en-US" sz="2400" i="1">
                          <a:latin typeface="Cambria Math" panose="02040503050406030204" pitchFamily="18" charset="0"/>
                        </a:rPr>
                        <m:t>𝑐𝑜𝑙𝑢𝑚𝑛</m:t>
                      </m:r>
                      <m:r>
                        <a:rPr lang="en-US" sz="2400" i="1">
                          <a:latin typeface="Cambria Math" panose="02040503050406030204" pitchFamily="18" charset="0"/>
                        </a:rPr>
                        <m:t> </m:t>
                      </m:r>
                    </m:oMath>
                  </m:oMathPara>
                </a14:m>
                <a:endParaRPr lang="en-US" sz="2400" dirty="0"/>
              </a:p>
            </p:txBody>
          </p:sp>
        </mc:Choice>
        <mc:Fallback>
          <p:sp>
            <p:nvSpPr>
              <p:cNvPr id="28" name="TextBox 27"/>
              <p:cNvSpPr txBox="1">
                <a:spLocks noRot="1" noChangeAspect="1" noMove="1" noResize="1" noEditPoints="1" noAdjustHandles="1" noChangeArrowheads="1" noChangeShapeType="1" noTextEdit="1"/>
              </p:cNvSpPr>
              <p:nvPr/>
            </p:nvSpPr>
            <p:spPr>
              <a:xfrm>
                <a:off x="2743200" y="6195416"/>
                <a:ext cx="10559052" cy="830997"/>
              </a:xfrm>
              <a:prstGeom prst="rect">
                <a:avLst/>
              </a:prstGeom>
              <a:blipFill rotWithShape="1">
                <a:blip r:embed="rId1"/>
                <a:stretch>
                  <a:fillRect t="-43" r="-16451" b="17"/>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3" name="TextBox 22"/>
              <p:cNvSpPr txBox="1"/>
              <p:nvPr/>
            </p:nvSpPr>
            <p:spPr>
              <a:xfrm>
                <a:off x="6090920" y="4268470"/>
                <a:ext cx="4435475" cy="38544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solidFill>
                                <a:prstClr val="black"/>
                              </a:solidFill>
                              <a:latin typeface="Cambria Math" panose="02040503050406030204" pitchFamily="18" charset="0"/>
                            </a:rPr>
                          </m:ctrlPr>
                        </m:sSubPr>
                        <m:e>
                          <m:acc>
                            <m:accPr>
                              <m:chr m:val="̃"/>
                              <m:ctrlPr>
                                <a:rPr lang="en-US" sz="2400" i="1">
                                  <a:solidFill>
                                    <a:prstClr val="black"/>
                                  </a:solidFill>
                                  <a:latin typeface="Cambria Math" panose="02040503050406030204" pitchFamily="18" charset="0"/>
                                </a:rPr>
                              </m:ctrlPr>
                            </m:accPr>
                            <m:e>
                              <m:r>
                                <a:rPr lang="en-US" sz="2400" i="1">
                                  <a:solidFill>
                                    <a:prstClr val="black"/>
                                  </a:solidFill>
                                  <a:latin typeface="Cambria Math" panose="02040503050406030204" pitchFamily="18" charset="0"/>
                                </a:rPr>
                                <m:t>𝑥</m:t>
                              </m:r>
                            </m:e>
                          </m:acc>
                        </m:e>
                        <m:sub>
                          <m:r>
                            <a:rPr lang="en-US" sz="2400" i="1" smtClean="0">
                              <a:solidFill>
                                <a:prstClr val="black"/>
                              </a:solidFill>
                              <a:latin typeface="Cambria Math" panose="02040503050406030204" pitchFamily="18" charset="0"/>
                            </a:rPr>
                            <m:t>∗</m:t>
                          </m:r>
                        </m:sub>
                      </m:sSub>
                      <m:r>
                        <a:rPr lang="en-US" sz="240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𝐵</m:t>
                      </m:r>
                      <m:sSup>
                        <m:sSupPr>
                          <m:ctrlPr>
                            <a:rPr lang="en-US" sz="2400" i="1">
                              <a:solidFill>
                                <a:prstClr val="black"/>
                              </a:solidFill>
                              <a:latin typeface="Cambria Math" panose="02040503050406030204" pitchFamily="18" charset="0"/>
                            </a:rPr>
                          </m:ctrlPr>
                        </m:sSupPr>
                        <m:e>
                          <m:r>
                            <a:rPr lang="en-US" sz="2400" i="1">
                              <a:solidFill>
                                <a:prstClr val="black"/>
                              </a:solidFill>
                              <a:latin typeface="Cambria Math" panose="02040503050406030204" pitchFamily="18" charset="0"/>
                            </a:rPr>
                            <m:t>𝐵</m:t>
                          </m:r>
                        </m:e>
                        <m:sup>
                          <m:r>
                            <a:rPr lang="en-US" sz="2400" i="1">
                              <a:solidFill>
                                <a:prstClr val="black"/>
                              </a:solidFill>
                              <a:latin typeface="Cambria Math" panose="02040503050406030204" pitchFamily="18" charset="0"/>
                            </a:rPr>
                            <m:t>𝑇</m:t>
                          </m:r>
                        </m:sup>
                      </m:sSup>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smtClean="0">
                              <a:solidFill>
                                <a:prstClr val="black"/>
                              </a:solidFill>
                              <a:latin typeface="Cambria Math" panose="02040503050406030204" pitchFamily="18" charset="0"/>
                            </a:rPr>
                            <m:t>∗</m:t>
                          </m:r>
                        </m:sub>
                      </m:sSub>
                    </m:oMath>
                  </m:oMathPara>
                </a14:m>
                <a:endParaRPr lang="en-US" dirty="0">
                  <a:solidFill>
                    <a:prstClr val="black"/>
                  </a:solidFill>
                  <a:latin typeface="Tenorite"/>
                </a:endParaRPr>
              </a:p>
            </p:txBody>
          </p:sp>
        </mc:Choice>
        <mc:Fallback>
          <p:sp>
            <p:nvSpPr>
              <p:cNvPr id="23" name="TextBox 22"/>
              <p:cNvSpPr txBox="1">
                <a:spLocks noRot="1" noChangeAspect="1" noMove="1" noResize="1" noEditPoints="1" noAdjustHandles="1" noChangeArrowheads="1" noChangeShapeType="1" noTextEdit="1"/>
              </p:cNvSpPr>
              <p:nvPr/>
            </p:nvSpPr>
            <p:spPr>
              <a:xfrm>
                <a:off x="6090920" y="4268470"/>
                <a:ext cx="4435475" cy="385445"/>
              </a:xfrm>
              <a:prstGeom prst="rect">
                <a:avLst/>
              </a:prstGeo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6090920" y="5514340"/>
                <a:ext cx="3103245" cy="39814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𝑧</m:t>
                              </m:r>
                            </m:e>
                          </m:acc>
                        </m:e>
                        <m:sub>
                          <m:r>
                            <a:rPr lang="en-US" sz="2400" b="0" i="1" smtClean="0">
                              <a:latin typeface="Cambria Math" panose="02040503050406030204" pitchFamily="18" charset="0"/>
                            </a:rPr>
                            <m:t>∗</m:t>
                          </m:r>
                        </m:sub>
                      </m:sSub>
                      <m:r>
                        <a:rPr lang="en-US" sz="2400" i="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𝐵</m:t>
                          </m:r>
                        </m:e>
                        <m:sup/>
                      </m:sSup>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m:t>
                          </m:r>
                        </m:sub>
                      </m:sSub>
                    </m:oMath>
                  </m:oMathPara>
                </a14:m>
                <a:endParaRPr lang="en-US" dirty="0"/>
              </a:p>
            </p:txBody>
          </p:sp>
        </mc:Choice>
        <mc:Fallback>
          <p:sp>
            <p:nvSpPr>
              <p:cNvPr id="25" name="TextBox 24"/>
              <p:cNvSpPr txBox="1">
                <a:spLocks noRot="1" noChangeAspect="1" noMove="1" noResize="1" noEditPoints="1" noAdjustHandles="1" noChangeArrowheads="1" noChangeShapeType="1" noTextEdit="1"/>
              </p:cNvSpPr>
              <p:nvPr/>
            </p:nvSpPr>
            <p:spPr>
              <a:xfrm>
                <a:off x="6090920" y="5514340"/>
                <a:ext cx="3103245" cy="398145"/>
              </a:xfrm>
              <a:prstGeom prst="rect">
                <a:avLst/>
              </a:prstGeom>
              <a:blipFill rotWithShape="1">
                <a:blip r:embed="rId3"/>
                <a:stretch>
                  <a:fillRect/>
                </a:stretch>
              </a:blipFill>
            </p:spPr>
            <p:txBody>
              <a:bodyPr/>
              <a:lstStyle/>
              <a:p>
                <a:r>
                  <a:rPr lang="en-US" altLang="en-US">
                    <a:noFill/>
                  </a:rPr>
                  <a:t> </a:t>
                </a:r>
              </a:p>
            </p:txBody>
          </p:sp>
        </mc:Fallback>
      </mc:AlternateContent>
      <mc:AlternateContent xmlns:mc="http://schemas.openxmlformats.org/markup-compatibility/2006">
        <mc:Choice xmlns:a14="http://schemas.microsoft.com/office/drawing/2010/main" Requires="a14">
          <p:sp>
            <p:nvSpPr>
              <p:cNvPr id="30" name="TextBox 29"/>
              <p:cNvSpPr txBox="1"/>
              <p:nvPr/>
            </p:nvSpPr>
            <p:spPr>
              <a:xfrm>
                <a:off x="4572000" y="8221911"/>
                <a:ext cx="5213287" cy="4445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m:t>
                          </m:r>
                        </m:sub>
                        <m:sup>
                          <m:r>
                            <a:rPr lang="en-US" sz="2400" b="0" i="0" smtClean="0">
                              <a:latin typeface="Cambria Math" panose="02040503050406030204" pitchFamily="18" charset="0"/>
                            </a:rPr>
                            <m:t>(</m:t>
                          </m:r>
                          <m:r>
                            <m:rPr>
                              <m:sty m:val="p"/>
                            </m:rPr>
                            <a:rPr lang="en-US" sz="2400" b="0" i="0" smtClean="0">
                              <a:latin typeface="Cambria Math" panose="02040503050406030204" pitchFamily="18" charset="0"/>
                            </a:rPr>
                            <m:t>d</m:t>
                          </m:r>
                          <m:r>
                            <a:rPr lang="en-US" sz="2400" b="0" i="0" smtClean="0">
                              <a:latin typeface="Cambria Math" panose="02040503050406030204" pitchFamily="18" charset="0"/>
                            </a:rPr>
                            <m:t>)</m:t>
                          </m:r>
                        </m:sup>
                      </m:sSubSup>
                      <m:r>
                        <a:rPr lang="en-US" sz="2400" i="0">
                          <a:latin typeface="Cambria Math" panose="02040503050406030204" pitchFamily="18" charset="0"/>
                        </a:rPr>
                        <m:t>=</m:t>
                      </m:r>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sub>
                          <m:r>
                            <a:rPr lang="en-US" sz="2400" b="0" i="1" smtClean="0">
                              <a:latin typeface="Cambria Math" panose="02040503050406030204" pitchFamily="18" charset="0"/>
                            </a:rPr>
                            <m:t>∗</m:t>
                          </m:r>
                        </m:sub>
                        <m:sup>
                          <m:r>
                            <a:rPr lang="en-US" sz="2400" b="0" i="0" smtClean="0">
                              <a:latin typeface="Cambria Math" panose="02040503050406030204" pitchFamily="18" charset="0"/>
                            </a:rPr>
                            <m:t>(</m:t>
                          </m:r>
                          <m:r>
                            <m:rPr>
                              <m:sty m:val="p"/>
                            </m:rPr>
                            <a:rPr lang="en-US" sz="2400" b="0" i="0" smtClean="0">
                              <a:latin typeface="Cambria Math" panose="02040503050406030204" pitchFamily="18" charset="0"/>
                            </a:rPr>
                            <m:t>d</m:t>
                          </m:r>
                          <m:r>
                            <a:rPr lang="en-US" sz="2400" b="0" i="0"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𝑑</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𝑑</m:t>
                          </m:r>
                        </m:sub>
                      </m:sSub>
                      <m:r>
                        <a:rPr lang="en-US" sz="2400" b="0" i="1" smtClean="0">
                          <a:latin typeface="Cambria Math" panose="02040503050406030204" pitchFamily="18" charset="0"/>
                        </a:rPr>
                        <m:t>    </m:t>
                      </m:r>
                      <m:r>
                        <a:rPr lang="en-US" sz="2400" b="0" i="1" smtClean="0">
                          <a:latin typeface="Cambria Math" panose="02040503050406030204" pitchFamily="18" charset="0"/>
                        </a:rPr>
                        <m:t>𝑤𝑖𝑡ℎ</m:t>
                      </m:r>
                      <m:r>
                        <a:rPr lang="en-US" sz="2400" b="0" i="1" smtClean="0">
                          <a:latin typeface="Cambria Math" panose="02040503050406030204" pitchFamily="18" charset="0"/>
                        </a:rPr>
                        <m:t> </m:t>
                      </m:r>
                      <m:r>
                        <a:rPr lang="en-US" sz="2400" b="0" i="1" smtClean="0">
                          <a:latin typeface="Cambria Math" panose="02040503050406030204" pitchFamily="18" charset="0"/>
                        </a:rPr>
                        <m:t>𝑑</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𝐷</m:t>
                      </m:r>
                    </m:oMath>
                  </m:oMathPara>
                </a14:m>
                <a:endParaRPr lang="en-US" sz="2400" dirty="0"/>
              </a:p>
            </p:txBody>
          </p:sp>
        </mc:Choice>
        <mc:Fallback>
          <p:sp>
            <p:nvSpPr>
              <p:cNvPr id="30" name="TextBox 29"/>
              <p:cNvSpPr txBox="1">
                <a:spLocks noRot="1" noChangeAspect="1" noMove="1" noResize="1" noEditPoints="1" noAdjustHandles="1" noChangeArrowheads="1" noChangeShapeType="1" noTextEdit="1"/>
              </p:cNvSpPr>
              <p:nvPr/>
            </p:nvSpPr>
            <p:spPr>
              <a:xfrm>
                <a:off x="4572000" y="8221911"/>
                <a:ext cx="5213287" cy="444545"/>
              </a:xfrm>
              <a:prstGeom prst="rect">
                <a:avLst/>
              </a:prstGeom>
              <a:blipFill rotWithShape="1">
                <a:blip r:embed="rId4"/>
                <a:stretch>
                  <a:fillRect t="-127" r="-17176" b="-1577"/>
                </a:stretch>
              </a:blipFill>
            </p:spPr>
            <p:txBody>
              <a:bodyPr/>
              <a:lstStyle/>
              <a:p>
                <a:r>
                  <a:rPr lang="en-US" altLang="en-US">
                    <a:noFill/>
                  </a:rPr>
                  <a:t> </a:t>
                </a:r>
              </a:p>
            </p:txBody>
          </p:sp>
        </mc:Fallback>
      </mc:AlternateContent>
      <p:sp>
        <p:nvSpPr>
          <p:cNvPr id="20" name="TextBox 10"/>
          <p:cNvSpPr txBox="1"/>
          <p:nvPr/>
        </p:nvSpPr>
        <p:spPr>
          <a:xfrm>
            <a:off x="627361" y="2806558"/>
            <a:ext cx="17182131" cy="429156"/>
          </a:xfrm>
          <a:prstGeom prst="rect">
            <a:avLst/>
          </a:prstGeom>
        </p:spPr>
        <p:txBody>
          <a:bodyPr wrap="square" lIns="0" tIns="0" rIns="0" bIns="0" rtlCol="0" anchor="t">
            <a:spAutoFit/>
          </a:bodyPr>
          <a:lstStyle/>
          <a:p>
            <a:pPr lvl="0">
              <a:lnSpc>
                <a:spcPts val="3360"/>
              </a:lnSpc>
            </a:pPr>
            <a:r>
              <a:rPr lang="en-US" sz="2800" dirty="0">
                <a:solidFill>
                  <a:srgbClr val="272727"/>
                </a:solidFill>
                <a:latin typeface="Cormorant Garamond Medium Italics"/>
              </a:rPr>
              <a:t>Project the data points to the new axes (PC1, PC2, …) and put it back to the original data space by undo standardization</a:t>
            </a:r>
            <a:endParaRPr lang="en-US" sz="2800" dirty="0">
              <a:solidFill>
                <a:srgbClr val="272727"/>
              </a:solidFill>
              <a:latin typeface="Cormorant Garamond Medium Italics"/>
            </a:endParaRPr>
          </a:p>
        </p:txBody>
      </p:sp>
      <p:sp>
        <p:nvSpPr>
          <p:cNvPr id="31" name="TextBox 10"/>
          <p:cNvSpPr txBox="1"/>
          <p:nvPr/>
        </p:nvSpPr>
        <p:spPr>
          <a:xfrm>
            <a:off x="627360" y="3625370"/>
            <a:ext cx="17182131" cy="381066"/>
          </a:xfrm>
          <a:prstGeom prst="rect">
            <a:avLst/>
          </a:prstGeom>
        </p:spPr>
        <p:txBody>
          <a:bodyPr wrap="square" lIns="0" tIns="0" rIns="0" bIns="0" rtlCol="0" anchor="t">
            <a:spAutoFit/>
          </a:bodyPr>
          <a:lstStyle/>
          <a:p>
            <a:pPr lvl="0">
              <a:lnSpc>
                <a:spcPts val="2880"/>
              </a:lnSpc>
            </a:pPr>
            <a:r>
              <a:rPr lang="en-US" sz="2800" dirty="0">
                <a:solidFill>
                  <a:srgbClr val="272727"/>
                </a:solidFill>
                <a:latin typeface="Cormorant Garamond Medium Italics" panose="020B0604020202020204" charset="-93"/>
              </a:rPr>
              <a:t>We obtain the projection as: </a:t>
            </a:r>
            <a:endParaRPr lang="en-US" sz="2800" dirty="0">
              <a:solidFill>
                <a:srgbClr val="272727"/>
              </a:solidFill>
              <a:latin typeface="Cormorant Garamond Medium Italics" panose="020B0604020202020204" charset="-93"/>
            </a:endParaRPr>
          </a:p>
        </p:txBody>
      </p:sp>
      <p:sp>
        <p:nvSpPr>
          <p:cNvPr id="32" name="TextBox 10"/>
          <p:cNvSpPr txBox="1"/>
          <p:nvPr/>
        </p:nvSpPr>
        <p:spPr>
          <a:xfrm>
            <a:off x="627360" y="5052916"/>
            <a:ext cx="17182131" cy="429156"/>
          </a:xfrm>
          <a:prstGeom prst="rect">
            <a:avLst/>
          </a:prstGeom>
        </p:spPr>
        <p:txBody>
          <a:bodyPr wrap="square" lIns="0" tIns="0" rIns="0" bIns="0" rtlCol="0" anchor="t">
            <a:spAutoFit/>
          </a:bodyPr>
          <a:lstStyle/>
          <a:p>
            <a:pPr lvl="0">
              <a:lnSpc>
                <a:spcPts val="3360"/>
              </a:lnSpc>
            </a:pPr>
            <a:r>
              <a:rPr lang="en-US" sz="2800" dirty="0">
                <a:solidFill>
                  <a:srgbClr val="272727"/>
                </a:solidFill>
                <a:latin typeface="Cormorant Garamond Medium Italics"/>
              </a:rPr>
              <a:t>With coordinate:</a:t>
            </a:r>
            <a:endParaRPr lang="en-US" sz="2800" dirty="0">
              <a:solidFill>
                <a:srgbClr val="272727"/>
              </a:solidFill>
              <a:latin typeface="Cormorant Garamond Medium Itali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ppt_x"/>
                                          </p:val>
                                        </p:tav>
                                        <p:tav tm="100000">
                                          <p:val>
                                            <p:strVal val="#ppt_x"/>
                                          </p:val>
                                        </p:tav>
                                      </p:tavLst>
                                    </p:anim>
                                    <p:anim calcmode="lin" valueType="num">
                                      <p:cBhvr additive="base">
                                        <p:cTn id="33" dur="500" fill="hold"/>
                                        <p:tgtEl>
                                          <p:spTgt spid="32"/>
                                        </p:tgtEl>
                                        <p:attrNameLst>
                                          <p:attrName>ppt_y</p:attrName>
                                        </p:attrNameLst>
                                      </p:cBhvr>
                                      <p:tavLst>
                                        <p:tav tm="0">
                                          <p:val>
                                            <p:strVal val="1+#ppt_h/2"/>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ppt_x"/>
                                          </p:val>
                                        </p:tav>
                                        <p:tav tm="100000">
                                          <p:val>
                                            <p:strVal val="#ppt_x"/>
                                          </p:val>
                                        </p:tav>
                                      </p:tavLst>
                                    </p:anim>
                                    <p:anim calcmode="lin" valueType="num">
                                      <p:cBhvr additive="base">
                                        <p:cTn id="5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3" grpId="0"/>
      <p:bldP spid="30" grpId="0"/>
      <p:bldP spid="20" grpId="0"/>
      <p:bldP spid="31" grpId="0"/>
      <p:bldP spid="32"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6" name="TextBox 6"/>
          <p:cNvSpPr txBox="1"/>
          <p:nvPr/>
        </p:nvSpPr>
        <p:spPr>
          <a:xfrm>
            <a:off x="998220" y="1028700"/>
            <a:ext cx="9380873" cy="1008096"/>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DEMO</a:t>
            </a:r>
            <a:endParaRPr kumimoji="0" lang="en-US" sz="76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sp>
        <p:nvSpPr>
          <p:cNvPr id="14" name="TextBox 14"/>
          <p:cNvSpPr txBox="1"/>
          <p:nvPr/>
        </p:nvSpPr>
        <p:spPr>
          <a:xfrm>
            <a:off x="16992600" y="342900"/>
            <a:ext cx="820626" cy="645795"/>
          </a:xfrm>
          <a:prstGeom prst="rect">
            <a:avLst/>
          </a:prstGeom>
        </p:spPr>
        <p:txBody>
          <a:bodyPr lIns="0" tIns="0" rIns="0" bIns="0" rtlCol="0" anchor="t">
            <a:spAutoFit/>
          </a:bodyPr>
          <a:lstStyle/>
          <a:p>
            <a:pPr marL="0" marR="0" lvl="0" indent="0" algn="l"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30</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
        <p:nvSpPr>
          <p:cNvPr id="7" name="AutoShape 6"/>
          <p:cNvSpPr/>
          <p:nvPr/>
        </p:nvSpPr>
        <p:spPr>
          <a:xfrm>
            <a:off x="-381000" y="2288256"/>
            <a:ext cx="18935700" cy="9525"/>
          </a:xfrm>
          <a:prstGeom prst="rect">
            <a:avLst/>
          </a:prstGeom>
          <a:solidFill>
            <a:srgbClr val="272727"/>
          </a:solidFill>
        </p:spPr>
      </p:sp>
      <p:pic>
        <p:nvPicPr>
          <p:cNvPr id="8" name="Picture 7"/>
          <p:cNvPicPr>
            <a:picLocks noChangeAspect="1"/>
          </p:cNvPicPr>
          <p:nvPr/>
        </p:nvPicPr>
        <p:blipFill>
          <a:blip r:embed="rId1"/>
          <a:stretch>
            <a:fillRect/>
          </a:stretch>
        </p:blipFill>
        <p:spPr>
          <a:xfrm>
            <a:off x="685800" y="2549241"/>
            <a:ext cx="7806848" cy="4628800"/>
          </a:xfrm>
          <a:prstGeom prst="rect">
            <a:avLst/>
          </a:prstGeom>
        </p:spPr>
      </p:pic>
      <p:pic>
        <p:nvPicPr>
          <p:cNvPr id="9" name="Chart Placeholder 5"/>
          <p:cNvPicPr>
            <a:picLocks noChangeAspect="1"/>
          </p:cNvPicPr>
          <p:nvPr/>
        </p:nvPicPr>
        <p:blipFill>
          <a:blip r:embed="rId2"/>
          <a:stretch>
            <a:fillRect/>
          </a:stretch>
        </p:blipFill>
        <p:spPr>
          <a:xfrm>
            <a:off x="9650569" y="4345710"/>
            <a:ext cx="7889103" cy="4226790"/>
          </a:xfrm>
          <a:prstGeom prst="rect">
            <a:avLst/>
          </a:prstGeom>
        </p:spPr>
      </p:pic>
      <p:sp>
        <p:nvSpPr>
          <p:cNvPr id="10" name="AutoShape 11"/>
          <p:cNvSpPr/>
          <p:nvPr/>
        </p:nvSpPr>
        <p:spPr>
          <a:xfrm rot="5400000">
            <a:off x="3689348" y="5031741"/>
            <a:ext cx="10795001" cy="45719"/>
          </a:xfrm>
          <a:prstGeom prst="rect">
            <a:avLst/>
          </a:prstGeom>
          <a:solidFill>
            <a:srgbClr val="272727"/>
          </a:solid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72727"/>
        </a:solidFill>
        <a:effectLst/>
      </p:bgPr>
    </p:bg>
    <p:spTree>
      <p:nvGrpSpPr>
        <p:cNvPr id="1" name=""/>
        <p:cNvGrpSpPr/>
        <p:nvPr/>
      </p:nvGrpSpPr>
      <p:grpSpPr>
        <a:xfrm>
          <a:off x="0" y="0"/>
          <a:ext cx="0" cy="0"/>
          <a:chOff x="0" y="0"/>
          <a:chExt cx="0" cy="0"/>
        </a:xfrm>
      </p:grpSpPr>
      <p:sp>
        <p:nvSpPr>
          <p:cNvPr id="7" name="AutoShape 7"/>
          <p:cNvSpPr/>
          <p:nvPr/>
        </p:nvSpPr>
        <p:spPr>
          <a:xfrm>
            <a:off x="0" y="0"/>
            <a:ext cx="7772400" cy="10287000"/>
          </a:xfrm>
          <a:prstGeom prst="rect">
            <a:avLst/>
          </a:prstGeom>
          <a:solidFill>
            <a:srgbClr val="F0EAE2"/>
          </a:solidFill>
        </p:spPr>
      </p:sp>
      <p:sp>
        <p:nvSpPr>
          <p:cNvPr id="8" name="AutoShape 8"/>
          <p:cNvSpPr/>
          <p:nvPr/>
        </p:nvSpPr>
        <p:spPr>
          <a:xfrm>
            <a:off x="7400094" y="0"/>
            <a:ext cx="9525" cy="10287000"/>
          </a:xfrm>
          <a:prstGeom prst="rect">
            <a:avLst/>
          </a:prstGeom>
          <a:solidFill>
            <a:srgbClr val="272727"/>
          </a:solidFill>
        </p:spPr>
      </p:sp>
      <p:grpSp>
        <p:nvGrpSpPr>
          <p:cNvPr id="9" name="Group 9"/>
          <p:cNvGrpSpPr/>
          <p:nvPr/>
        </p:nvGrpSpPr>
        <p:grpSpPr>
          <a:xfrm>
            <a:off x="1028700" y="3177065"/>
            <a:ext cx="5074161" cy="1657290"/>
            <a:chOff x="0" y="-85725"/>
            <a:chExt cx="6765548" cy="2346649"/>
          </a:xfrm>
        </p:grpSpPr>
        <p:sp>
          <p:nvSpPr>
            <p:cNvPr id="10" name="TextBox 10"/>
            <p:cNvSpPr txBox="1"/>
            <p:nvPr/>
          </p:nvSpPr>
          <p:spPr>
            <a:xfrm>
              <a:off x="0" y="-85725"/>
              <a:ext cx="6765548" cy="737224"/>
            </a:xfrm>
            <a:prstGeom prst="rect">
              <a:avLst/>
            </a:prstGeom>
          </p:spPr>
          <p:txBody>
            <a:bodyPr lIns="0" tIns="0" rIns="0" bIns="0" rtlCol="0" anchor="t">
              <a:spAutoFit/>
            </a:bodyPr>
            <a:lstStyle/>
            <a:p>
              <a:pPr>
                <a:lnSpc>
                  <a:spcPts val="4200"/>
                </a:lnSpc>
              </a:pPr>
              <a:r>
                <a:rPr lang="en-US" sz="3200" spc="56" dirty="0" smtClean="0">
                  <a:solidFill>
                    <a:srgbClr val="272727"/>
                  </a:solidFill>
                  <a:latin typeface="Cormorant Garamond Medium Italics"/>
                </a:rPr>
                <a:t>Look at </a:t>
              </a:r>
              <a:r>
                <a:rPr lang="en-US" sz="3200" spc="56" dirty="0">
                  <a:solidFill>
                    <a:srgbClr val="272727"/>
                  </a:solidFill>
                  <a:latin typeface="Cormorant Garamond Medium Italics"/>
                </a:rPr>
                <a:t>these EXAMPLE</a:t>
              </a:r>
              <a:endParaRPr lang="en-US" sz="3200" spc="56" dirty="0">
                <a:solidFill>
                  <a:srgbClr val="272727"/>
                </a:solidFill>
                <a:latin typeface="Cormorant Garamond Medium Italics"/>
              </a:endParaRPr>
            </a:p>
          </p:txBody>
        </p:sp>
        <p:sp>
          <p:nvSpPr>
            <p:cNvPr id="11" name="TextBox 11"/>
            <p:cNvSpPr txBox="1"/>
            <p:nvPr/>
          </p:nvSpPr>
          <p:spPr>
            <a:xfrm>
              <a:off x="0" y="1304075"/>
              <a:ext cx="5494211" cy="956849"/>
            </a:xfrm>
            <a:prstGeom prst="rect">
              <a:avLst/>
            </a:prstGeom>
          </p:spPr>
          <p:txBody>
            <a:bodyPr lIns="0" tIns="0" rIns="0" bIns="0" rtlCol="0" anchor="t">
              <a:spAutoFit/>
            </a:bodyPr>
            <a:lstStyle/>
            <a:p>
              <a:pPr>
                <a:lnSpc>
                  <a:spcPts val="2560"/>
                </a:lnSpc>
              </a:pPr>
              <a:r>
                <a:rPr lang="en-US" sz="2400" dirty="0">
                  <a:solidFill>
                    <a:srgbClr val="272727"/>
                  </a:solidFill>
                  <a:latin typeface="HK Grotesk Light"/>
                </a:rPr>
                <a:t>We do experiment on Iris Dataset </a:t>
              </a:r>
              <a:endParaRPr lang="en-US" sz="2400" dirty="0">
                <a:solidFill>
                  <a:srgbClr val="272727"/>
                </a:solidFill>
                <a:latin typeface="HK Grotesk Light"/>
              </a:endParaRPr>
            </a:p>
          </p:txBody>
        </p:sp>
      </p:grpSp>
      <p:pic>
        <p:nvPicPr>
          <p:cNvPr id="13" name="Picture 12"/>
          <p:cNvPicPr>
            <a:picLocks noChangeAspect="1"/>
          </p:cNvPicPr>
          <p:nvPr/>
        </p:nvPicPr>
        <p:blipFill>
          <a:blip r:embed="rId1"/>
          <a:stretch>
            <a:fillRect/>
          </a:stretch>
        </p:blipFill>
        <p:spPr>
          <a:xfrm>
            <a:off x="7772401" y="0"/>
            <a:ext cx="10515600" cy="10287000"/>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2AEA9"/>
        </a:solidFill>
        <a:effectLst/>
      </p:bgPr>
    </p:bg>
    <p:spTree>
      <p:nvGrpSpPr>
        <p:cNvPr id="1" name=""/>
        <p:cNvGrpSpPr/>
        <p:nvPr/>
      </p:nvGrpSpPr>
      <p:grpSpPr>
        <a:xfrm>
          <a:off x="0" y="0"/>
          <a:ext cx="0" cy="0"/>
          <a:chOff x="0" y="0"/>
          <a:chExt cx="0" cy="0"/>
        </a:xfrm>
      </p:grpSpPr>
      <p:sp>
        <p:nvSpPr>
          <p:cNvPr id="2" name="AutoShape 2"/>
          <p:cNvSpPr/>
          <p:nvPr/>
        </p:nvSpPr>
        <p:spPr>
          <a:xfrm flipV="1">
            <a:off x="0" y="4000501"/>
            <a:ext cx="18935700" cy="45720"/>
          </a:xfrm>
          <a:prstGeom prst="rect">
            <a:avLst/>
          </a:prstGeom>
          <a:solidFill>
            <a:srgbClr val="272727"/>
          </a:solidFill>
        </p:spPr>
      </p:sp>
      <p:sp>
        <p:nvSpPr>
          <p:cNvPr id="3" name="AutoShape 3"/>
          <p:cNvSpPr/>
          <p:nvPr/>
        </p:nvSpPr>
        <p:spPr>
          <a:xfrm flipV="1">
            <a:off x="0" y="5329109"/>
            <a:ext cx="18935700" cy="45719"/>
          </a:xfrm>
          <a:prstGeom prst="rect">
            <a:avLst/>
          </a:prstGeom>
          <a:solidFill>
            <a:srgbClr val="272727"/>
          </a:solidFill>
        </p:spPr>
      </p:sp>
      <p:sp>
        <p:nvSpPr>
          <p:cNvPr id="5" name="TextBox 5"/>
          <p:cNvSpPr txBox="1"/>
          <p:nvPr/>
        </p:nvSpPr>
        <p:spPr>
          <a:xfrm>
            <a:off x="8677269" y="1171575"/>
            <a:ext cx="7552128" cy="1008096"/>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INTRODUCTION</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6" name="TextBox 6"/>
          <p:cNvSpPr txBox="1"/>
          <p:nvPr/>
        </p:nvSpPr>
        <p:spPr>
          <a:xfrm>
            <a:off x="8555691" y="5782863"/>
            <a:ext cx="8120726" cy="1859483"/>
          </a:xfrm>
          <a:prstGeom prst="rect">
            <a:avLst/>
          </a:prstGeom>
        </p:spPr>
        <p:txBody>
          <a:bodyPr lIns="0" tIns="0" rIns="0" bIns="0" rtlCol="0" anchor="t">
            <a:spAutoFit/>
          </a:bodyPr>
          <a:lstStyle/>
          <a:p>
            <a:pPr marL="0" marR="0" lvl="0" indent="0" algn="l" defTabSz="914400" rtl="0" eaLnBrk="1" fontAlgn="auto" latinLnBrk="0" hangingPunct="1">
              <a:lnSpc>
                <a:spcPts val="2880"/>
              </a:lnSpc>
              <a:spcBef>
                <a:spcPts val="0"/>
              </a:spcBef>
              <a:spcAft>
                <a:spcPts val="0"/>
              </a:spcAft>
              <a:buClrTx/>
              <a:buSzTx/>
              <a:buFontTx/>
              <a:buNone/>
              <a:defRPr/>
            </a:pPr>
            <a:r>
              <a:rPr kumimoji="0" lang="vi-VN" sz="2000" b="0" i="0" u="none" strike="noStrike" kern="1200" cap="none" spc="0" normalizeH="0" baseline="0" noProof="0" dirty="0">
                <a:ln>
                  <a:noFill/>
                </a:ln>
                <a:solidFill>
                  <a:srgbClr val="272727"/>
                </a:solidFill>
                <a:effectLst/>
                <a:uLnTx/>
                <a:uFillTx/>
                <a:latin typeface="HK Grotesk Light"/>
                <a:ea typeface="+mn-ea"/>
                <a:cs typeface="+mn-cs"/>
              </a:rPr>
              <a:t>Phương pháp phân tích suy biến (singular value decomposition) được viết tắt là SVD là một trong những phương pháp thuộc nhóm matrix factorization.​ Phương pháp SVD đã được phát triển dựa trên những tính chất của ma trận trực giao và ma trận đường chéo để tìm ra một ma trận xấp xỉ với ma trận </a:t>
            </a:r>
            <a:r>
              <a:rPr kumimoji="0" lang="vi-VN" sz="2000" b="0" i="0" u="none" strike="noStrike" kern="1200" cap="none" spc="0" normalizeH="0" baseline="0" noProof="0" dirty="0" smtClean="0">
                <a:ln>
                  <a:noFill/>
                </a:ln>
                <a:solidFill>
                  <a:srgbClr val="272727"/>
                </a:solidFill>
                <a:effectLst/>
                <a:uLnTx/>
                <a:uFillTx/>
                <a:latin typeface="HK Grotesk Light"/>
                <a:ea typeface="+mn-ea"/>
                <a:cs typeface="+mn-cs"/>
              </a:rPr>
              <a:t>gốc</a:t>
            </a:r>
            <a:r>
              <a:rPr kumimoji="0" lang="en-US" sz="2000" b="0" i="0" u="none" strike="noStrike" kern="1200" cap="none" spc="0" normalizeH="0" baseline="0" noProof="0" dirty="0" smtClean="0">
                <a:ln>
                  <a:noFill/>
                </a:ln>
                <a:solidFill>
                  <a:srgbClr val="272727"/>
                </a:solidFill>
                <a:effectLst/>
                <a:uLnTx/>
                <a:uFillTx/>
                <a:latin typeface="HK Grotesk Light"/>
                <a:ea typeface="+mn-ea"/>
                <a:cs typeface="+mn-cs"/>
              </a:rPr>
              <a:t>.</a:t>
            </a:r>
            <a:endParaRPr kumimoji="0" lang="vi-VN" sz="20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7" name="TextBox 7"/>
          <p:cNvSpPr txBox="1"/>
          <p:nvPr/>
        </p:nvSpPr>
        <p:spPr>
          <a:xfrm>
            <a:off x="8590327" y="4209319"/>
            <a:ext cx="9458331" cy="1077218"/>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2800" i="0" u="none" strike="noStrike" kern="1200" cap="none" spc="56" normalizeH="0" baseline="0" noProof="0" dirty="0">
                <a:ln>
                  <a:noFill/>
                </a:ln>
                <a:solidFill>
                  <a:srgbClr val="272727"/>
                </a:solidFill>
                <a:effectLst/>
                <a:uLnTx/>
                <a:uFillTx/>
                <a:latin typeface="Cormorant Garamond Medium Italics"/>
                <a:ea typeface="+mn-ea"/>
                <a:cs typeface="+mn-cs"/>
              </a:rPr>
              <a:t>Professor Gilbert </a:t>
            </a:r>
            <a:r>
              <a:rPr kumimoji="0" lang="en-US" sz="2800" i="0" u="none" strike="noStrike" kern="1200" cap="none" spc="56" normalizeH="0" baseline="0" noProof="0" dirty="0" err="1">
                <a:ln>
                  <a:noFill/>
                </a:ln>
                <a:solidFill>
                  <a:srgbClr val="272727"/>
                </a:solidFill>
                <a:effectLst/>
                <a:uLnTx/>
                <a:uFillTx/>
                <a:latin typeface="Cormorant Garamond Medium Italics"/>
                <a:ea typeface="+mn-ea"/>
                <a:cs typeface="+mn-cs"/>
              </a:rPr>
              <a:t>Strang</a:t>
            </a:r>
            <a:r>
              <a:rPr kumimoji="0" lang="en-US" sz="2800" i="0" u="none" strike="noStrike" kern="1200" cap="none" spc="56" normalizeH="0" baseline="0" noProof="0" dirty="0">
                <a:ln>
                  <a:noFill/>
                </a:ln>
                <a:solidFill>
                  <a:srgbClr val="272727"/>
                </a:solidFill>
                <a:effectLst/>
                <a:uLnTx/>
                <a:uFillTx/>
                <a:latin typeface="Cormorant Garamond Medium Italics"/>
                <a:ea typeface="+mn-ea"/>
                <a:cs typeface="+mn-cs"/>
              </a:rPr>
              <a:t> calls "absolutely a high point of linear algebra." </a:t>
            </a:r>
            <a:endParaRPr kumimoji="0" lang="en-US" sz="2800" i="0" u="none" strike="noStrike" kern="1200" cap="none" spc="56" normalizeH="0" baseline="0" noProof="0" dirty="0">
              <a:ln>
                <a:noFill/>
              </a:ln>
              <a:solidFill>
                <a:srgbClr val="272727"/>
              </a:solidFill>
              <a:effectLst/>
              <a:uLnTx/>
              <a:uFillTx/>
              <a:latin typeface="Cormorant Garamond Medium Italics"/>
              <a:ea typeface="+mn-ea"/>
              <a:cs typeface="+mn-cs"/>
            </a:endParaRPr>
          </a:p>
        </p:txBody>
      </p:sp>
      <p:grpSp>
        <p:nvGrpSpPr>
          <p:cNvPr id="8" name="Group 8"/>
          <p:cNvGrpSpPr/>
          <p:nvPr/>
        </p:nvGrpSpPr>
        <p:grpSpPr>
          <a:xfrm>
            <a:off x="1028700" y="9106720"/>
            <a:ext cx="425784" cy="151580"/>
            <a:chOff x="0" y="0"/>
            <a:chExt cx="1426955" cy="508000"/>
          </a:xfrm>
        </p:grpSpPr>
        <p:sp>
          <p:nvSpPr>
            <p:cNvPr id="9" name="Freeform 9"/>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0" name="Freeform 10"/>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1" name="AutoShape 11"/>
          <p:cNvSpPr/>
          <p:nvPr/>
        </p:nvSpPr>
        <p:spPr>
          <a:xfrm rot="5400000">
            <a:off x="1989489" y="5138737"/>
            <a:ext cx="10795000" cy="9525"/>
          </a:xfrm>
          <a:prstGeom prst="rect">
            <a:avLst/>
          </a:prstGeom>
          <a:solidFill>
            <a:srgbClr val="272727"/>
          </a:solidFill>
        </p:spPr>
      </p:sp>
      <p:sp>
        <p:nvSpPr>
          <p:cNvPr id="12" name="AutoShape 12"/>
          <p:cNvSpPr/>
          <p:nvPr/>
        </p:nvSpPr>
        <p:spPr>
          <a:xfrm>
            <a:off x="-323850" y="8120539"/>
            <a:ext cx="18935700" cy="9525"/>
          </a:xfrm>
          <a:prstGeom prst="rect">
            <a:avLst/>
          </a:prstGeom>
          <a:solidFill>
            <a:srgbClr val="272727"/>
          </a:solidFill>
        </p:spPr>
      </p:sp>
      <p:pic>
        <p:nvPicPr>
          <p:cNvPr id="14" name="Picture 13"/>
          <p:cNvPicPr>
            <a:picLocks noChangeAspect="1"/>
          </p:cNvPicPr>
          <p:nvPr/>
        </p:nvPicPr>
        <p:blipFill>
          <a:blip r:embed="rId1"/>
          <a:stretch>
            <a:fillRect/>
          </a:stretch>
        </p:blipFill>
        <p:spPr>
          <a:xfrm>
            <a:off x="1" y="0"/>
            <a:ext cx="7391752" cy="812053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20735" y="6892326"/>
            <a:ext cx="3517625" cy="3394674"/>
          </a:xfrm>
          <a:prstGeom prst="rect">
            <a:avLst/>
          </a:prstGeom>
          <a:solidFill>
            <a:srgbClr val="B2AEA9"/>
          </a:solidFill>
        </p:spPr>
      </p:sp>
      <p:sp>
        <p:nvSpPr>
          <p:cNvPr id="3" name="AutoShape 3"/>
          <p:cNvSpPr/>
          <p:nvPr/>
        </p:nvSpPr>
        <p:spPr>
          <a:xfrm>
            <a:off x="3487365" y="2013871"/>
            <a:ext cx="18859500" cy="9525"/>
          </a:xfrm>
          <a:prstGeom prst="rect">
            <a:avLst/>
          </a:prstGeom>
          <a:solidFill>
            <a:srgbClr val="272727"/>
          </a:solidFill>
        </p:spPr>
      </p:sp>
      <p:sp>
        <p:nvSpPr>
          <p:cNvPr id="4" name="AutoShape 4"/>
          <p:cNvSpPr/>
          <p:nvPr/>
        </p:nvSpPr>
        <p:spPr>
          <a:xfrm>
            <a:off x="3487365" y="0"/>
            <a:ext cx="9525" cy="10287000"/>
          </a:xfrm>
          <a:prstGeom prst="rect">
            <a:avLst/>
          </a:prstGeom>
          <a:solidFill>
            <a:srgbClr val="272727"/>
          </a:solidFill>
        </p:spPr>
      </p:sp>
      <p:grpSp>
        <p:nvGrpSpPr>
          <p:cNvPr id="5" name="Group 5"/>
          <p:cNvGrpSpPr/>
          <p:nvPr/>
        </p:nvGrpSpPr>
        <p:grpSpPr>
          <a:xfrm>
            <a:off x="1028700" y="9529045"/>
            <a:ext cx="425784" cy="151580"/>
            <a:chOff x="0" y="0"/>
            <a:chExt cx="1426955" cy="508000"/>
          </a:xfrm>
        </p:grpSpPr>
        <p:sp>
          <p:nvSpPr>
            <p:cNvPr id="6" name="Freeform 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7" name="Freeform 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8" name="TextBox 8"/>
          <p:cNvSpPr txBox="1"/>
          <p:nvPr/>
        </p:nvSpPr>
        <p:spPr>
          <a:xfrm>
            <a:off x="16438674" y="82613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31</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
        <p:nvSpPr>
          <p:cNvPr id="9" name="TextBox 9"/>
          <p:cNvSpPr txBox="1"/>
          <p:nvPr/>
        </p:nvSpPr>
        <p:spPr>
          <a:xfrm rot="-5400000">
            <a:off x="-1203764" y="3300066"/>
            <a:ext cx="4852613" cy="322580"/>
          </a:xfrm>
          <a:prstGeom prst="rect">
            <a:avLst/>
          </a:prstGeom>
        </p:spPr>
        <p:txBody>
          <a:bodyPr lIns="0" tIns="0" rIns="0" bIns="0" rtlCol="0" anchor="t">
            <a:spAutoFit/>
          </a:bodyPr>
          <a:lstStyle/>
          <a:p>
            <a:pPr marL="0" marR="0" lvl="0" indent="0" algn="r" defTabSz="914400" rtl="0" eaLnBrk="1" fontAlgn="auto" latinLnBrk="0" hangingPunct="1">
              <a:lnSpc>
                <a:spcPts val="2520"/>
              </a:lnSpc>
              <a:spcBef>
                <a:spcPts val="0"/>
              </a:spcBef>
              <a:spcAft>
                <a:spcPts val="0"/>
              </a:spcAft>
              <a:buClrTx/>
              <a:buSzTx/>
              <a:buFontTx/>
              <a:buNone/>
              <a:defRPr/>
            </a:pPr>
            <a:r>
              <a:rPr kumimoji="0" lang="en-US" sz="1800" b="0" i="0" u="none" strike="noStrike" kern="1200" cap="none" spc="0" normalizeH="0" baseline="0" noProof="0">
                <a:ln>
                  <a:noFill/>
                </a:ln>
                <a:solidFill>
                  <a:srgbClr val="272727"/>
                </a:solidFill>
                <a:effectLst/>
                <a:uLnTx/>
                <a:uFillTx/>
                <a:latin typeface="HK Grotesk Light"/>
                <a:ea typeface="+mn-ea"/>
                <a:cs typeface="+mn-cs"/>
              </a:rPr>
              <a:t>Mathematics Class l</a:t>
            </a:r>
            <a:endParaRPr kumimoji="0" lang="en-US" sz="1800" b="0" i="0" u="none" strike="noStrike" kern="1200" cap="none" spc="0" normalizeH="0" baseline="0" noProof="0">
              <a:ln>
                <a:noFill/>
              </a:ln>
              <a:solidFill>
                <a:srgbClr val="272727"/>
              </a:solidFill>
              <a:effectLst/>
              <a:uLnTx/>
              <a:uFillTx/>
              <a:latin typeface="HK Grotesk Light"/>
              <a:ea typeface="+mn-ea"/>
              <a:cs typeface="+mn-cs"/>
            </a:endParaRPr>
          </a:p>
        </p:txBody>
      </p:sp>
      <p:sp>
        <p:nvSpPr>
          <p:cNvPr id="10" name="TextBox 10"/>
          <p:cNvSpPr txBox="1"/>
          <p:nvPr/>
        </p:nvSpPr>
        <p:spPr>
          <a:xfrm>
            <a:off x="5133569" y="3881695"/>
            <a:ext cx="11305105" cy="10121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a:ln>
                  <a:noFill/>
                </a:ln>
                <a:solidFill>
                  <a:srgbClr val="272727"/>
                </a:solidFill>
                <a:effectLst/>
                <a:uLnTx/>
                <a:uFillTx/>
                <a:latin typeface="Cormorant SC Medium"/>
                <a:ea typeface="+mn-ea"/>
                <a:cs typeface="+mn-cs"/>
              </a:rPr>
              <a:t>Is everything clear?</a:t>
            </a:r>
            <a:endParaRPr kumimoji="0" lang="en-US" sz="7600" b="0" i="0" u="none" strike="noStrike" kern="1200" cap="none" spc="0" normalizeH="0" baseline="0" noProof="0">
              <a:ln>
                <a:noFill/>
              </a:ln>
              <a:solidFill>
                <a:srgbClr val="272727"/>
              </a:solidFill>
              <a:effectLst/>
              <a:uLnTx/>
              <a:uFillTx/>
              <a:latin typeface="Cormorant SC Medium"/>
              <a:ea typeface="+mn-ea"/>
              <a:cs typeface="+mn-cs"/>
            </a:endParaRPr>
          </a:p>
        </p:txBody>
      </p:sp>
      <p:sp>
        <p:nvSpPr>
          <p:cNvPr id="11" name="TextBox 11"/>
          <p:cNvSpPr txBox="1"/>
          <p:nvPr/>
        </p:nvSpPr>
        <p:spPr>
          <a:xfrm>
            <a:off x="5133569" y="8028111"/>
            <a:ext cx="9246410" cy="1037378"/>
          </a:xfrm>
          <a:prstGeom prst="rect">
            <a:avLst/>
          </a:prstGeom>
        </p:spPr>
        <p:txBody>
          <a:bodyPr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2800" b="0" i="0" u="none" strike="noStrike" kern="1200" cap="none" spc="56" normalizeH="0" baseline="0" noProof="0">
                <a:ln>
                  <a:noFill/>
                </a:ln>
                <a:solidFill>
                  <a:srgbClr val="272727"/>
                </a:solidFill>
                <a:effectLst/>
                <a:uLnTx/>
                <a:uFillTx/>
                <a:latin typeface="Cormorant Garamond Medium Italics"/>
                <a:ea typeface="+mn-ea"/>
                <a:cs typeface="+mn-cs"/>
              </a:rPr>
              <a:t>Feel free to make this an open discussion for questions or clarifications before proceeding.</a:t>
            </a:r>
            <a:endParaRPr kumimoji="0" lang="en-US" sz="2800" b="0" i="0" u="none" strike="noStrike" kern="1200" cap="none" spc="56" normalizeH="0" baseline="0" noProof="0">
              <a:ln>
                <a:noFill/>
              </a:ln>
              <a:solidFill>
                <a:srgbClr val="272727"/>
              </a:solidFill>
              <a:effectLst/>
              <a:uLnTx/>
              <a:uFillTx/>
              <a:latin typeface="Cormorant Garamond Medium Italics"/>
              <a:ea typeface="+mn-ea"/>
              <a:cs typeface="+mn-cs"/>
            </a:endParaRPr>
          </a:p>
        </p:txBody>
      </p:sp>
      <p:sp>
        <p:nvSpPr>
          <p:cNvPr id="12" name="AutoShape 12"/>
          <p:cNvSpPr/>
          <p:nvPr/>
        </p:nvSpPr>
        <p:spPr>
          <a:xfrm>
            <a:off x="-285750" y="6882801"/>
            <a:ext cx="18859500" cy="9525"/>
          </a:xfrm>
          <a:prstGeom prst="rect">
            <a:avLst/>
          </a:prstGeom>
          <a:solidFill>
            <a:srgbClr val="272727"/>
          </a:solidFill>
        </p:spPr>
      </p:sp>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2AEA9"/>
        </a:solidFill>
        <a:effectLst/>
      </p:bgPr>
    </p:bg>
    <p:spTree>
      <p:nvGrpSpPr>
        <p:cNvPr id="1" name=""/>
        <p:cNvGrpSpPr/>
        <p:nvPr/>
      </p:nvGrpSpPr>
      <p:grpSpPr>
        <a:xfrm>
          <a:off x="0" y="0"/>
          <a:ext cx="0" cy="0"/>
          <a:chOff x="0" y="0"/>
          <a:chExt cx="0" cy="0"/>
        </a:xfrm>
      </p:grpSpPr>
      <p:sp>
        <p:nvSpPr>
          <p:cNvPr id="2" name="TextBox 2"/>
          <p:cNvSpPr txBox="1"/>
          <p:nvPr/>
        </p:nvSpPr>
        <p:spPr>
          <a:xfrm>
            <a:off x="4482492" y="8055870"/>
            <a:ext cx="7136787" cy="694902"/>
          </a:xfrm>
          <a:prstGeom prst="rect">
            <a:avLst/>
          </a:prstGeom>
        </p:spPr>
        <p:txBody>
          <a:bodyPr lIns="0" tIns="0" rIns="0" bIns="0" rtlCol="0" anchor="t">
            <a:spAutoFit/>
          </a:bodyPr>
          <a:lstStyle/>
          <a:p>
            <a:pPr marL="0" marR="0" lvl="0" indent="0" algn="l" defTabSz="914400" rtl="0" eaLnBrk="1" fontAlgn="auto" latinLnBrk="0" hangingPunct="1">
              <a:lnSpc>
                <a:spcPts val="2880"/>
              </a:lnSpc>
              <a:spcBef>
                <a:spcPts val="0"/>
              </a:spcBef>
              <a:spcAft>
                <a:spcPts val="0"/>
              </a:spcAft>
              <a:buClrTx/>
              <a:buSzTx/>
              <a:buFontTx/>
              <a:buNone/>
              <a:defRPr/>
            </a:pPr>
            <a:r>
              <a:rPr kumimoji="0" lang="en-US" sz="1800" b="0" i="0" u="none" strike="noStrike" kern="1200" cap="none" spc="0" normalizeH="0" baseline="0" noProof="0" dirty="0">
                <a:ln>
                  <a:noFill/>
                </a:ln>
                <a:solidFill>
                  <a:srgbClr val="272727"/>
                </a:solidFill>
                <a:effectLst/>
                <a:uLnTx/>
                <a:uFillTx/>
                <a:latin typeface="HK Grotesk Light"/>
                <a:ea typeface="+mn-ea"/>
                <a:cs typeface="+mn-cs"/>
              </a:rPr>
              <a:t>Use this space for announcements, </a:t>
            </a:r>
            <a:r>
              <a:rPr kumimoji="0" lang="en-US" sz="1800" b="0" i="0" u="none" strike="noStrike" kern="1200" cap="none" spc="0" normalizeH="0" baseline="0" noProof="0" dirty="0" err="1">
                <a:ln>
                  <a:noFill/>
                </a:ln>
                <a:solidFill>
                  <a:srgbClr val="272727"/>
                </a:solidFill>
                <a:effectLst/>
                <a:uLnTx/>
                <a:uFillTx/>
                <a:latin typeface="HK Grotesk Light"/>
                <a:ea typeface="+mn-ea"/>
                <a:cs typeface="+mn-cs"/>
              </a:rPr>
              <a:t>homeworks</a:t>
            </a:r>
            <a:r>
              <a:rPr kumimoji="0" lang="en-US" sz="1800" b="0" i="0" u="none" strike="noStrike" kern="1200" cap="none" spc="0" normalizeH="0" baseline="0" noProof="0" dirty="0">
                <a:ln>
                  <a:noFill/>
                </a:ln>
                <a:solidFill>
                  <a:srgbClr val="272727"/>
                </a:solidFill>
                <a:effectLst/>
                <a:uLnTx/>
                <a:uFillTx/>
                <a:latin typeface="HK Grotesk Light"/>
                <a:ea typeface="+mn-ea"/>
                <a:cs typeface="+mn-cs"/>
              </a:rPr>
              <a:t>, or ways students can approach you if ever they have questions.</a:t>
            </a:r>
            <a:endParaRPr kumimoji="0" lang="en-US" sz="18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3" name="AutoShape 3"/>
          <p:cNvSpPr/>
          <p:nvPr/>
        </p:nvSpPr>
        <p:spPr>
          <a:xfrm>
            <a:off x="2806681" y="0"/>
            <a:ext cx="9525" cy="10287000"/>
          </a:xfrm>
          <a:prstGeom prst="rect">
            <a:avLst/>
          </a:prstGeom>
          <a:solidFill>
            <a:srgbClr val="272727"/>
          </a:solidFill>
        </p:spPr>
      </p:sp>
      <p:sp>
        <p:nvSpPr>
          <p:cNvPr id="4" name="TextBox 4"/>
          <p:cNvSpPr txBox="1"/>
          <p:nvPr/>
        </p:nvSpPr>
        <p:spPr>
          <a:xfrm rot="-5400000">
            <a:off x="-2842866" y="4862166"/>
            <a:ext cx="7976812" cy="322580"/>
          </a:xfrm>
          <a:prstGeom prst="rect">
            <a:avLst/>
          </a:prstGeom>
        </p:spPr>
        <p:txBody>
          <a:bodyPr lIns="0" tIns="0" rIns="0" bIns="0" rtlCol="0" anchor="t">
            <a:spAutoFit/>
          </a:bodyPr>
          <a:lstStyle/>
          <a:p>
            <a:pPr marL="0" marR="0" lvl="0" indent="0" algn="r" defTabSz="914400" rtl="0" eaLnBrk="1" fontAlgn="auto" latinLnBrk="0" hangingPunct="1">
              <a:lnSpc>
                <a:spcPts val="2520"/>
              </a:lnSpc>
              <a:spcBef>
                <a:spcPts val="0"/>
              </a:spcBef>
              <a:spcAft>
                <a:spcPts val="0"/>
              </a:spcAft>
              <a:buClrTx/>
              <a:buSzTx/>
              <a:buFontTx/>
              <a:buNone/>
              <a:defRPr/>
            </a:pPr>
            <a:r>
              <a:rPr kumimoji="0" lang="en-US" sz="1800" b="0" i="0" u="none" strike="noStrike" kern="1200" cap="none" spc="0" normalizeH="0" baseline="0" noProof="0">
                <a:ln>
                  <a:noFill/>
                </a:ln>
                <a:solidFill>
                  <a:srgbClr val="272727"/>
                </a:solidFill>
                <a:effectLst/>
                <a:uLnTx/>
                <a:uFillTx/>
                <a:latin typeface="HK Grotesk Light"/>
                <a:ea typeface="+mn-ea"/>
                <a:cs typeface="+mn-cs"/>
              </a:rPr>
              <a:t>Mathematics Classl</a:t>
            </a:r>
            <a:endParaRPr kumimoji="0" lang="en-US" sz="1800" b="0" i="0" u="none" strike="noStrike" kern="1200" cap="none" spc="0" normalizeH="0" baseline="0" noProof="0">
              <a:ln>
                <a:noFill/>
              </a:ln>
              <a:solidFill>
                <a:srgbClr val="272727"/>
              </a:solidFill>
              <a:effectLst/>
              <a:uLnTx/>
              <a:uFillTx/>
              <a:latin typeface="HK Grotesk Light"/>
              <a:ea typeface="+mn-ea"/>
              <a:cs typeface="+mn-cs"/>
            </a:endParaRPr>
          </a:p>
        </p:txBody>
      </p:sp>
      <p:sp>
        <p:nvSpPr>
          <p:cNvPr id="5" name="AutoShape 5"/>
          <p:cNvSpPr/>
          <p:nvPr/>
        </p:nvSpPr>
        <p:spPr>
          <a:xfrm>
            <a:off x="2816206" y="6548140"/>
            <a:ext cx="18859500" cy="9525"/>
          </a:xfrm>
          <a:prstGeom prst="rect">
            <a:avLst/>
          </a:prstGeom>
          <a:solidFill>
            <a:srgbClr val="272727"/>
          </a:solidFill>
        </p:spPr>
      </p:sp>
      <p:sp>
        <p:nvSpPr>
          <p:cNvPr id="6" name="AutoShape 6"/>
          <p:cNvSpPr/>
          <p:nvPr/>
        </p:nvSpPr>
        <p:spPr>
          <a:xfrm>
            <a:off x="15743173" y="6548140"/>
            <a:ext cx="9525" cy="4470400"/>
          </a:xfrm>
          <a:prstGeom prst="rect">
            <a:avLst/>
          </a:prstGeom>
          <a:solidFill>
            <a:srgbClr val="272727"/>
          </a:solidFill>
        </p:spPr>
      </p:sp>
      <p:grpSp>
        <p:nvGrpSpPr>
          <p:cNvPr id="7" name="Group 7"/>
          <p:cNvGrpSpPr/>
          <p:nvPr/>
        </p:nvGrpSpPr>
        <p:grpSpPr>
          <a:xfrm>
            <a:off x="16833516" y="9307166"/>
            <a:ext cx="425784" cy="151580"/>
            <a:chOff x="0" y="0"/>
            <a:chExt cx="1426955" cy="508000"/>
          </a:xfrm>
        </p:grpSpPr>
        <p:sp>
          <p:nvSpPr>
            <p:cNvPr id="8" name="Freeform 8"/>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9" name="Freeform 9"/>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0" name="TextBox 10"/>
          <p:cNvSpPr txBox="1"/>
          <p:nvPr/>
        </p:nvSpPr>
        <p:spPr>
          <a:xfrm>
            <a:off x="4482492" y="2548862"/>
            <a:ext cx="8585115" cy="2923877"/>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And we're done </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a:ln>
                  <a:noFill/>
                </a:ln>
                <a:solidFill>
                  <a:srgbClr val="272727"/>
                </a:solidFill>
                <a:effectLst/>
                <a:uLnTx/>
                <a:uFillTx/>
                <a:latin typeface="Cormorant SC Medium"/>
                <a:ea typeface="+mn-ea"/>
                <a:cs typeface="+mn-cs"/>
              </a:rPr>
              <a:t>for the day</a:t>
            </a: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a:t>
            </a:r>
            <a:endPar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endParaRPr>
          </a:p>
          <a:p>
            <a:pPr marL="0" marR="0" lvl="0" indent="0" algn="l" defTabSz="914400" rtl="0" eaLnBrk="1" fontAlgn="auto" latinLnBrk="0" hangingPunct="1">
              <a:lnSpc>
                <a:spcPts val="7600"/>
              </a:lnSpc>
              <a:spcBef>
                <a:spcPts val="0"/>
              </a:spcBef>
              <a:spcAft>
                <a:spcPts val="0"/>
              </a:spcAft>
              <a:buClrTx/>
              <a:buSzTx/>
              <a:buFontTx/>
              <a:buNone/>
              <a:defRPr/>
            </a:pPr>
            <a:r>
              <a:rPr kumimoji="0" lang="en-US" sz="7600" b="0" i="0" u="none" strike="noStrike" kern="1200" cap="none" spc="0" normalizeH="0" baseline="0" noProof="0" dirty="0" smtClean="0">
                <a:ln>
                  <a:noFill/>
                </a:ln>
                <a:solidFill>
                  <a:srgbClr val="272727"/>
                </a:solidFill>
                <a:effectLst/>
                <a:uLnTx/>
                <a:uFillTx/>
                <a:latin typeface="Cormorant SC Medium"/>
                <a:ea typeface="+mn-ea"/>
                <a:cs typeface="+mn-cs"/>
              </a:rPr>
              <a:t>Thank you </a:t>
            </a:r>
            <a:endParaRPr kumimoji="0" 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4" name="AutoShape 4"/>
          <p:cNvSpPr/>
          <p:nvPr/>
        </p:nvSpPr>
        <p:spPr>
          <a:xfrm flipV="1">
            <a:off x="-228600" y="2517671"/>
            <a:ext cx="18859500" cy="45719"/>
          </a:xfrm>
          <a:prstGeom prst="rect">
            <a:avLst/>
          </a:prstGeom>
          <a:solidFill>
            <a:srgbClr val="272727"/>
          </a:solidFill>
        </p:spPr>
      </p:sp>
      <p:sp>
        <p:nvSpPr>
          <p:cNvPr id="5" name="AutoShape 5"/>
          <p:cNvSpPr/>
          <p:nvPr/>
        </p:nvSpPr>
        <p:spPr>
          <a:xfrm flipH="1">
            <a:off x="4366505" y="2563390"/>
            <a:ext cx="45719" cy="1022659"/>
          </a:xfrm>
          <a:prstGeom prst="rect">
            <a:avLst/>
          </a:prstGeom>
          <a:solidFill>
            <a:srgbClr val="272727"/>
          </a:solidFill>
        </p:spPr>
      </p:sp>
      <p:sp>
        <p:nvSpPr>
          <p:cNvPr id="7" name="TextBox 7"/>
          <p:cNvSpPr txBox="1"/>
          <p:nvPr/>
        </p:nvSpPr>
        <p:spPr>
          <a:xfrm>
            <a:off x="1028700" y="1171575"/>
            <a:ext cx="1161506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vi-VN" altLang="en-US" sz="7600" b="0" i="0" u="none" strike="noStrike" kern="1200" cap="none" spc="0" normalizeH="0" baseline="0" noProof="0" dirty="0">
                <a:ln>
                  <a:noFill/>
                </a:ln>
                <a:solidFill>
                  <a:srgbClr val="272727"/>
                </a:solidFill>
                <a:effectLst/>
                <a:uLnTx/>
                <a:uFillTx/>
                <a:latin typeface="Cormorant SC Medium"/>
                <a:ea typeface="+mn-ea"/>
                <a:cs typeface="+mn-cs"/>
              </a:rPr>
              <a:t>Có thể bạn đã biết</a:t>
            </a:r>
            <a:endParaRPr kumimoji="0" lang="vi-VN" alt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8" name="TextBox 8"/>
          <p:cNvSpPr txBox="1"/>
          <p:nvPr/>
        </p:nvSpPr>
        <p:spPr>
          <a:xfrm>
            <a:off x="97790" y="2798445"/>
            <a:ext cx="3670935" cy="538480"/>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3200" b="0" i="0" u="none" strike="noStrike" kern="1200" cap="none" spc="56" normalizeH="0" baseline="0" noProof="0" dirty="0">
                <a:ln>
                  <a:noFill/>
                </a:ln>
                <a:solidFill>
                  <a:srgbClr val="272727"/>
                </a:solidFill>
                <a:effectLst/>
                <a:uLnTx/>
                <a:uFillTx/>
                <a:latin typeface="Cormorant Garamond Medium Italics"/>
                <a:ea typeface="+mn-ea"/>
                <a:cs typeface="+mn-cs"/>
              </a:rPr>
              <a:t>O</a:t>
            </a:r>
            <a:r>
              <a:rPr kumimoji="0" lang="en-US" sz="3200" b="0" i="0" u="none" strike="noStrike" kern="1200" cap="none" spc="56" normalizeH="0" baseline="0" noProof="0" dirty="0" smtClean="0">
                <a:ln>
                  <a:noFill/>
                </a:ln>
                <a:solidFill>
                  <a:srgbClr val="272727"/>
                </a:solidFill>
                <a:effectLst/>
                <a:uLnTx/>
                <a:uFillTx/>
                <a:latin typeface="Cormorant Garamond Medium Italics"/>
                <a:ea typeface="+mn-ea"/>
                <a:cs typeface="+mn-cs"/>
              </a:rPr>
              <a:t>rthogonal matrix</a:t>
            </a:r>
            <a:endParaRPr kumimoji="0" lang="en-US" sz="3200" b="0" i="0" u="none" strike="noStrike" kern="1200" cap="none" spc="56" normalizeH="0" baseline="0" noProof="0" dirty="0">
              <a:ln>
                <a:noFill/>
              </a:ln>
              <a:solidFill>
                <a:srgbClr val="272727"/>
              </a:solidFill>
              <a:effectLst/>
              <a:uLnTx/>
              <a:uFillTx/>
              <a:latin typeface="Cormorant Garamond Medium Italics"/>
              <a:ea typeface="+mn-ea"/>
              <a:cs typeface="+mn-cs"/>
            </a:endParaRPr>
          </a:p>
        </p:txBody>
      </p:sp>
      <p:sp>
        <p:nvSpPr>
          <p:cNvPr id="10" name="TextBox 10"/>
          <p:cNvSpPr txBox="1"/>
          <p:nvPr/>
        </p:nvSpPr>
        <p:spPr>
          <a:xfrm>
            <a:off x="6019800" y="4381500"/>
            <a:ext cx="7094855" cy="430530"/>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3600" b="0" i="0" u="none" strike="noStrike" kern="1200" cap="none" spc="0" normalizeH="0" baseline="0" noProof="0" dirty="0">
                <a:ln>
                  <a:noFill/>
                </a:ln>
                <a:solidFill>
                  <a:srgbClr val="272727"/>
                </a:solidFill>
                <a:effectLst/>
                <a:uLnTx/>
                <a:uFillTx/>
                <a:latin typeface="Cormorant Garamond Medium Italics"/>
                <a:ea typeface="+mn-ea"/>
                <a:cs typeface="+mn-cs"/>
              </a:rPr>
              <a:t>Eigenvector and eigenvalue</a:t>
            </a:r>
            <a:endParaRPr kumimoji="0" lang="en-US" sz="3600" b="0" i="0" u="none" strike="noStrike" kern="1200" cap="none" spc="0" normalizeH="0" baseline="0" noProof="0" dirty="0">
              <a:ln>
                <a:noFill/>
              </a:ln>
              <a:solidFill>
                <a:srgbClr val="272727"/>
              </a:solidFill>
              <a:effectLst/>
              <a:uLnTx/>
              <a:uFillTx/>
              <a:latin typeface="Cormorant Garamond Medium Italics"/>
              <a:ea typeface="+mn-ea"/>
              <a:cs typeface="+mn-cs"/>
            </a:endParaRPr>
          </a:p>
        </p:txBody>
      </p:sp>
      <p:grpSp>
        <p:nvGrpSpPr>
          <p:cNvPr id="15" name="Group 15"/>
          <p:cNvGrpSpPr/>
          <p:nvPr/>
        </p:nvGrpSpPr>
        <p:grpSpPr>
          <a:xfrm>
            <a:off x="1028700" y="9529045"/>
            <a:ext cx="425784" cy="151580"/>
            <a:chOff x="0" y="0"/>
            <a:chExt cx="1426955" cy="508000"/>
          </a:xfrm>
        </p:grpSpPr>
        <p:sp>
          <p:nvSpPr>
            <p:cNvPr id="16" name="Freeform 16"/>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7" name="Freeform 17"/>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8" name="AutoShape 18"/>
          <p:cNvSpPr/>
          <p:nvPr/>
        </p:nvSpPr>
        <p:spPr>
          <a:xfrm>
            <a:off x="15698371" y="12346"/>
            <a:ext cx="45719" cy="2560569"/>
          </a:xfrm>
          <a:prstGeom prst="rect">
            <a:avLst/>
          </a:prstGeom>
          <a:solidFill>
            <a:srgbClr val="272727"/>
          </a:solidFill>
        </p:spPr>
      </p:sp>
      <p:sp>
        <p:nvSpPr>
          <p:cNvPr id="19" name="TextBox 19"/>
          <p:cNvSpPr txBox="1"/>
          <p:nvPr/>
        </p:nvSpPr>
        <p:spPr>
          <a:xfrm>
            <a:off x="16458994" y="86677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2</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
        <p:nvSpPr>
          <p:cNvPr id="20" name="AutoShape 5"/>
          <p:cNvSpPr/>
          <p:nvPr/>
        </p:nvSpPr>
        <p:spPr>
          <a:xfrm>
            <a:off x="10780228" y="2563389"/>
            <a:ext cx="45719" cy="1022659"/>
          </a:xfrm>
          <a:prstGeom prst="rect">
            <a:avLst/>
          </a:prstGeom>
          <a:solidFill>
            <a:srgbClr val="272727"/>
          </a:solidFill>
        </p:spPr>
      </p:sp>
      <p:sp>
        <p:nvSpPr>
          <p:cNvPr id="22" name="TextBox 8"/>
          <p:cNvSpPr txBox="1"/>
          <p:nvPr/>
        </p:nvSpPr>
        <p:spPr>
          <a:xfrm>
            <a:off x="11658876" y="2774314"/>
            <a:ext cx="3010651" cy="538609"/>
          </a:xfrm>
          <a:prstGeom prst="rect">
            <a:avLst/>
          </a:prstGeom>
        </p:spPr>
        <p:txBody>
          <a:bodyPr wrap="square" lIns="0" tIns="0" rIns="0" bIns="0" rtlCol="0" anchor="t">
            <a:spAutoFit/>
          </a:bodyPr>
          <a:lstStyle/>
          <a:p>
            <a:pPr marL="0" marR="0" lvl="0" indent="0" algn="l" defTabSz="914400" rtl="0" eaLnBrk="1" fontAlgn="auto" latinLnBrk="0" hangingPunct="1">
              <a:lnSpc>
                <a:spcPts val="4200"/>
              </a:lnSpc>
              <a:spcBef>
                <a:spcPts val="0"/>
              </a:spcBef>
              <a:spcAft>
                <a:spcPts val="0"/>
              </a:spcAft>
              <a:buClrTx/>
              <a:buSzTx/>
              <a:buFontTx/>
              <a:buNone/>
              <a:defRPr/>
            </a:pPr>
            <a:r>
              <a:rPr kumimoji="0" lang="en-US" sz="3200" b="0" i="0" u="none" strike="noStrike" kern="1200" cap="none" spc="56" normalizeH="0" baseline="0" noProof="0" dirty="0" smtClean="0">
                <a:ln>
                  <a:noFill/>
                </a:ln>
                <a:solidFill>
                  <a:srgbClr val="272727"/>
                </a:solidFill>
                <a:effectLst/>
                <a:uLnTx/>
                <a:uFillTx/>
                <a:latin typeface="Cormorant Garamond Medium Italics"/>
                <a:ea typeface="+mn-ea"/>
                <a:cs typeface="+mn-cs"/>
              </a:rPr>
              <a:t>Diagonal </a:t>
            </a:r>
            <a:r>
              <a:rPr kumimoji="0" lang="en-US" sz="3200" b="0" i="0" u="none" strike="noStrike" kern="1200" cap="none" spc="56" normalizeH="0" baseline="0" noProof="0" dirty="0">
                <a:ln>
                  <a:noFill/>
                </a:ln>
                <a:solidFill>
                  <a:srgbClr val="272727"/>
                </a:solidFill>
                <a:effectLst/>
                <a:uLnTx/>
                <a:uFillTx/>
                <a:latin typeface="Cormorant Garamond Medium Italics"/>
                <a:ea typeface="+mn-ea"/>
                <a:cs typeface="+mn-cs"/>
              </a:rPr>
              <a:t>matrix</a:t>
            </a:r>
            <a:endParaRPr kumimoji="0" lang="en-US" sz="3200" b="0" i="0" u="none" strike="noStrike" kern="1200" cap="none" spc="56" normalizeH="0" baseline="0" noProof="0" dirty="0">
              <a:ln>
                <a:noFill/>
              </a:ln>
              <a:solidFill>
                <a:srgbClr val="272727"/>
              </a:solidFill>
              <a:effectLst/>
              <a:uLnTx/>
              <a:uFillTx/>
              <a:latin typeface="Cormorant Garamond Medium Italics"/>
              <a:ea typeface="+mn-ea"/>
              <a:cs typeface="+mn-cs"/>
            </a:endParaRPr>
          </a:p>
        </p:txBody>
      </p:sp>
      <p:sp>
        <p:nvSpPr>
          <p:cNvPr id="24" name="Rectangle 23"/>
          <p:cNvSpPr/>
          <p:nvPr/>
        </p:nvSpPr>
        <p:spPr>
          <a:xfrm>
            <a:off x="5760190" y="2823531"/>
            <a:ext cx="319189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Orthonormal </a:t>
            </a:r>
            <a:r>
              <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rPr>
              <a:t>system</a:t>
            </a:r>
            <a:endParaRPr kumimoji="0" lang="en-US" sz="32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5" name="AutoShape 4"/>
          <p:cNvSpPr/>
          <p:nvPr/>
        </p:nvSpPr>
        <p:spPr>
          <a:xfrm>
            <a:off x="-228600" y="3522739"/>
            <a:ext cx="18859500" cy="74627"/>
          </a:xfrm>
          <a:prstGeom prst="rect">
            <a:avLst/>
          </a:prstGeom>
          <a:solidFill>
            <a:srgbClr val="272727"/>
          </a:solidFill>
        </p:spPr>
      </p:sp>
      <p:pic>
        <p:nvPicPr>
          <p:cNvPr id="3" name="Picture 2"/>
          <p:cNvPicPr>
            <a:picLocks noChangeAspect="1"/>
          </p:cNvPicPr>
          <p:nvPr/>
        </p:nvPicPr>
        <p:blipFill>
          <a:blip r:embed="rId1"/>
          <a:stretch>
            <a:fillRect/>
          </a:stretch>
        </p:blipFill>
        <p:spPr>
          <a:xfrm>
            <a:off x="2362200" y="5596255"/>
            <a:ext cx="6442075" cy="3624580"/>
          </a:xfrm>
          <a:prstGeom prst="rect">
            <a:avLst/>
          </a:prstGeom>
        </p:spPr>
      </p:pic>
      <p:pic>
        <p:nvPicPr>
          <p:cNvPr id="6" name="Picture 5" descr="FluffyMiniatureBackswimmer-max-1mb"/>
          <p:cNvPicPr>
            <a:picLocks noChangeAspect="1"/>
          </p:cNvPicPr>
          <p:nvPr/>
        </p:nvPicPr>
        <p:blipFill>
          <a:blip r:embed="rId2"/>
          <a:stretch>
            <a:fillRect/>
          </a:stretch>
        </p:blipFill>
        <p:spPr>
          <a:xfrm>
            <a:off x="10439400" y="5607685"/>
            <a:ext cx="6341110" cy="3566795"/>
          </a:xfrm>
          <a:prstGeom prst="rect">
            <a:avLst/>
          </a:prstGeom>
        </p:spPr>
      </p:pic>
      <p:sp>
        <p:nvSpPr>
          <p:cNvPr id="2" name="AutoShape 5"/>
          <p:cNvSpPr/>
          <p:nvPr/>
        </p:nvSpPr>
        <p:spPr>
          <a:xfrm>
            <a:off x="15239833" y="2556404"/>
            <a:ext cx="45719" cy="1022659"/>
          </a:xfrm>
          <a:prstGeom prst="rect">
            <a:avLst/>
          </a:prstGeom>
          <a:solidFill>
            <a:srgbClr val="272727"/>
          </a:solidFill>
        </p:spPr>
      </p:sp>
      <p:sp>
        <p:nvSpPr>
          <p:cNvPr id="9" name="Text Box 8"/>
          <p:cNvSpPr txBox="1"/>
          <p:nvPr/>
        </p:nvSpPr>
        <p:spPr>
          <a:xfrm>
            <a:off x="15240000" y="2781300"/>
            <a:ext cx="3018790" cy="521970"/>
          </a:xfrm>
          <a:prstGeom prst="rect">
            <a:avLst/>
          </a:prstGeom>
          <a:noFill/>
        </p:spPr>
        <p:txBody>
          <a:bodyPr wrap="none" rtlCol="0">
            <a:spAutoFit/>
          </a:bodyPr>
          <a:p>
            <a:r>
              <a:rPr lang="en-US" sz="2800"/>
              <a:t>Symmetric matrix</a:t>
            </a:r>
            <a:endParaRPr lang="en-US" sz="28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barn(inVertical)">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barn(inVertical)">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 calcmode="lin" valueType="num">
                                      <p:cBhvr additive="base">
                                        <p:cTn id="2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3577530"/>
            <a:ext cx="18288000" cy="1383736"/>
          </a:xfrm>
          <a:prstGeom prst="rect">
            <a:avLst/>
          </a:prstGeom>
          <a:solidFill>
            <a:srgbClr val="B2AEA9"/>
          </a:solidFill>
        </p:spPr>
      </p:sp>
      <p:sp>
        <p:nvSpPr>
          <p:cNvPr id="3" name="AutoShape 3"/>
          <p:cNvSpPr/>
          <p:nvPr/>
        </p:nvSpPr>
        <p:spPr>
          <a:xfrm>
            <a:off x="-285750" y="4961266"/>
            <a:ext cx="18859500" cy="9525"/>
          </a:xfrm>
          <a:prstGeom prst="rect">
            <a:avLst/>
          </a:prstGeom>
          <a:solidFill>
            <a:srgbClr val="272727"/>
          </a:solidFill>
        </p:spPr>
      </p:sp>
      <p:sp>
        <p:nvSpPr>
          <p:cNvPr id="4" name="AutoShape 4"/>
          <p:cNvSpPr/>
          <p:nvPr/>
        </p:nvSpPr>
        <p:spPr>
          <a:xfrm>
            <a:off x="-285750" y="3577530"/>
            <a:ext cx="18859500" cy="9525"/>
          </a:xfrm>
          <a:prstGeom prst="rect">
            <a:avLst/>
          </a:prstGeom>
          <a:solidFill>
            <a:srgbClr val="272727"/>
          </a:solidFill>
        </p:spPr>
      </p:sp>
      <p:sp>
        <p:nvSpPr>
          <p:cNvPr id="5" name="AutoShape 5"/>
          <p:cNvSpPr/>
          <p:nvPr/>
        </p:nvSpPr>
        <p:spPr>
          <a:xfrm>
            <a:off x="6088901" y="3577530"/>
            <a:ext cx="9525" cy="10287000"/>
          </a:xfrm>
          <a:prstGeom prst="rect">
            <a:avLst/>
          </a:prstGeom>
          <a:solidFill>
            <a:srgbClr val="272727"/>
          </a:solidFill>
        </p:spPr>
      </p:sp>
      <p:sp>
        <p:nvSpPr>
          <p:cNvPr id="6" name="AutoShape 6"/>
          <p:cNvSpPr/>
          <p:nvPr/>
        </p:nvSpPr>
        <p:spPr>
          <a:xfrm>
            <a:off x="12168839" y="3577530"/>
            <a:ext cx="9525" cy="10287000"/>
          </a:xfrm>
          <a:prstGeom prst="rect">
            <a:avLst/>
          </a:prstGeom>
          <a:solidFill>
            <a:srgbClr val="272727"/>
          </a:solidFill>
        </p:spPr>
      </p:sp>
      <p:sp>
        <p:nvSpPr>
          <p:cNvPr id="7" name="TextBox 7"/>
          <p:cNvSpPr txBox="1"/>
          <p:nvPr/>
        </p:nvSpPr>
        <p:spPr>
          <a:xfrm>
            <a:off x="1028700" y="1519449"/>
            <a:ext cx="14558521" cy="974090"/>
          </a:xfrm>
          <a:prstGeom prst="rect">
            <a:avLst/>
          </a:prstGeom>
        </p:spPr>
        <p:txBody>
          <a:bodyPr lIns="0" tIns="0" rIns="0" bIns="0" rtlCol="0" anchor="t">
            <a:spAutoFit/>
          </a:bodyPr>
          <a:lstStyle/>
          <a:p>
            <a:pPr marL="0" marR="0" lvl="0" indent="0" algn="l" defTabSz="914400" rtl="0" eaLnBrk="1" fontAlgn="auto" latinLnBrk="0" hangingPunct="1">
              <a:lnSpc>
                <a:spcPts val="7600"/>
              </a:lnSpc>
              <a:spcBef>
                <a:spcPts val="0"/>
              </a:spcBef>
              <a:spcAft>
                <a:spcPts val="0"/>
              </a:spcAft>
              <a:buClrTx/>
              <a:buSzTx/>
              <a:buFontTx/>
              <a:buNone/>
              <a:defRPr/>
            </a:pPr>
            <a:r>
              <a:rPr kumimoji="0" lang="vi-VN" altLang="en-US" sz="7600" b="0" i="0" u="none" strike="noStrike" kern="1200" cap="none" spc="0" normalizeH="0" baseline="0" noProof="0" dirty="0">
                <a:ln>
                  <a:noFill/>
                </a:ln>
                <a:solidFill>
                  <a:srgbClr val="272727"/>
                </a:solidFill>
                <a:effectLst/>
                <a:uLnTx/>
                <a:uFillTx/>
                <a:latin typeface="Cormorant SC Medium"/>
                <a:ea typeface="+mn-ea"/>
                <a:cs typeface="+mn-cs"/>
              </a:rPr>
              <a:t>Có thể bạn đã biết</a:t>
            </a:r>
            <a:endParaRPr kumimoji="0" lang="vi-VN" altLang="en-US" sz="7600" b="0" i="0" u="none" strike="noStrike" kern="1200" cap="none" spc="0" normalizeH="0" baseline="0" noProof="0" dirty="0">
              <a:ln>
                <a:noFill/>
              </a:ln>
              <a:solidFill>
                <a:srgbClr val="272727"/>
              </a:solidFill>
              <a:effectLst/>
              <a:uLnTx/>
              <a:uFillTx/>
              <a:latin typeface="Cormorant SC Medium"/>
              <a:ea typeface="+mn-ea"/>
              <a:cs typeface="+mn-cs"/>
            </a:endParaRPr>
          </a:p>
        </p:txBody>
      </p:sp>
      <p:sp>
        <p:nvSpPr>
          <p:cNvPr id="11" name="TextBox 11"/>
          <p:cNvSpPr txBox="1"/>
          <p:nvPr/>
        </p:nvSpPr>
        <p:spPr>
          <a:xfrm>
            <a:off x="949708" y="3800451"/>
            <a:ext cx="4025709" cy="1102866"/>
          </a:xfrm>
          <a:prstGeom prst="rect">
            <a:avLst/>
          </a:prstGeom>
        </p:spPr>
        <p:txBody>
          <a:bodyPr lIns="0" tIns="0" rIns="0" bIns="0" rtlCol="0" anchor="t">
            <a:spAutoFit/>
          </a:bodyPr>
          <a:lstStyle/>
          <a:p>
            <a:pPr marL="0" marR="0" lvl="0" indent="0" algn="l" defTabSz="914400" rtl="0" eaLnBrk="1" fontAlgn="auto" latinLnBrk="0" hangingPunct="1">
              <a:lnSpc>
                <a:spcPts val="4320"/>
              </a:lnSpc>
              <a:spcBef>
                <a:spcPts val="0"/>
              </a:spcBef>
              <a:spcAft>
                <a:spcPts val="0"/>
              </a:spcAft>
              <a:buClrTx/>
              <a:buSzTx/>
              <a:buFontTx/>
              <a:buNone/>
              <a:defRPr/>
            </a:pPr>
            <a:r>
              <a:rPr kumimoji="0" lang="en-US" sz="3600" b="0" i="0" u="none" strike="noStrike" kern="1200" cap="none" spc="72" normalizeH="0" baseline="0" noProof="0" dirty="0" smtClean="0">
                <a:ln>
                  <a:noFill/>
                </a:ln>
                <a:solidFill>
                  <a:srgbClr val="272727"/>
                </a:solidFill>
                <a:effectLst/>
                <a:uLnTx/>
                <a:uFillTx/>
                <a:latin typeface="Cormorant SC Medium Bold"/>
                <a:ea typeface="+mn-ea"/>
                <a:cs typeface="+mn-cs"/>
                <a:hlinkClick r:id="rId1"/>
              </a:rPr>
              <a:t>Linear transformation </a:t>
            </a:r>
            <a:endParaRPr kumimoji="0" lang="en-US" sz="3600" b="0" i="0" u="none" strike="noStrike" kern="1200" cap="none" spc="72" normalizeH="0" baseline="0" noProof="0" dirty="0">
              <a:ln>
                <a:noFill/>
              </a:ln>
              <a:solidFill>
                <a:srgbClr val="272727"/>
              </a:solidFill>
              <a:effectLst/>
              <a:uLnTx/>
              <a:uFillTx/>
              <a:latin typeface="Cormorant SC Medium Bold"/>
              <a:ea typeface="+mn-ea"/>
              <a:cs typeface="+mn-cs"/>
            </a:endParaRPr>
          </a:p>
        </p:txBody>
      </p:sp>
      <p:sp>
        <p:nvSpPr>
          <p:cNvPr id="15" name="TextBox 15"/>
          <p:cNvSpPr txBox="1"/>
          <p:nvPr/>
        </p:nvSpPr>
        <p:spPr>
          <a:xfrm>
            <a:off x="8305896" y="3924593"/>
            <a:ext cx="4025709" cy="551433"/>
          </a:xfrm>
          <a:prstGeom prst="rect">
            <a:avLst/>
          </a:prstGeom>
        </p:spPr>
        <p:txBody>
          <a:bodyPr lIns="0" tIns="0" rIns="0" bIns="0" rtlCol="0" anchor="t">
            <a:spAutoFit/>
          </a:bodyPr>
          <a:lstStyle/>
          <a:p>
            <a:pPr marL="0" marR="0" lvl="0" indent="0" algn="l" defTabSz="914400" rtl="0" eaLnBrk="1" fontAlgn="auto" latinLnBrk="0" hangingPunct="1">
              <a:lnSpc>
                <a:spcPts val="4320"/>
              </a:lnSpc>
              <a:spcBef>
                <a:spcPts val="0"/>
              </a:spcBef>
              <a:spcAft>
                <a:spcPts val="0"/>
              </a:spcAft>
              <a:buClrTx/>
              <a:buSzTx/>
              <a:buFontTx/>
              <a:buNone/>
              <a:defRPr/>
            </a:pPr>
            <a:r>
              <a:rPr kumimoji="0" lang="en-US" sz="3600" b="0" i="0" u="none" strike="noStrike" kern="1200" cap="none" spc="72" normalizeH="0" baseline="0" noProof="0" dirty="0">
                <a:ln>
                  <a:noFill/>
                </a:ln>
                <a:solidFill>
                  <a:srgbClr val="272727"/>
                </a:solidFill>
                <a:effectLst/>
                <a:uLnTx/>
                <a:uFillTx/>
                <a:latin typeface="Cormorant SC Medium Bold"/>
                <a:ea typeface="+mn-ea"/>
                <a:cs typeface="+mn-cs"/>
                <a:hlinkClick r:id="rId2"/>
              </a:rPr>
              <a:t>rotation</a:t>
            </a:r>
            <a:endParaRPr kumimoji="0" lang="en-US" sz="3600" b="0" i="0" u="none" strike="noStrike" kern="1200" cap="none" spc="72" normalizeH="0" baseline="0" noProof="0" dirty="0">
              <a:ln>
                <a:noFill/>
              </a:ln>
              <a:solidFill>
                <a:srgbClr val="272727"/>
              </a:solidFill>
              <a:effectLst/>
              <a:uLnTx/>
              <a:uFillTx/>
              <a:latin typeface="Cormorant SC Medium Bold"/>
              <a:ea typeface="+mn-ea"/>
              <a:cs typeface="+mn-cs"/>
            </a:endParaRPr>
          </a:p>
        </p:txBody>
      </p:sp>
      <p:sp>
        <p:nvSpPr>
          <p:cNvPr id="19" name="TextBox 19"/>
          <p:cNvSpPr txBox="1"/>
          <p:nvPr/>
        </p:nvSpPr>
        <p:spPr>
          <a:xfrm>
            <a:off x="14173391" y="3998888"/>
            <a:ext cx="4025709" cy="551433"/>
          </a:xfrm>
          <a:prstGeom prst="rect">
            <a:avLst/>
          </a:prstGeom>
        </p:spPr>
        <p:txBody>
          <a:bodyPr lIns="0" tIns="0" rIns="0" bIns="0" rtlCol="0" anchor="t">
            <a:spAutoFit/>
          </a:bodyPr>
          <a:lstStyle/>
          <a:p>
            <a:pPr marL="0" marR="0" lvl="0" indent="0" algn="l" defTabSz="914400" rtl="0" eaLnBrk="1" fontAlgn="auto" latinLnBrk="0" hangingPunct="1">
              <a:lnSpc>
                <a:spcPts val="4320"/>
              </a:lnSpc>
              <a:spcBef>
                <a:spcPts val="0"/>
              </a:spcBef>
              <a:spcAft>
                <a:spcPts val="0"/>
              </a:spcAft>
              <a:buClrTx/>
              <a:buSzTx/>
              <a:buFontTx/>
              <a:buNone/>
              <a:defRPr/>
            </a:pPr>
            <a:r>
              <a:rPr kumimoji="0" lang="en-US" sz="3600" b="0" i="0" u="none" strike="noStrike" kern="1200" cap="none" spc="72" normalizeH="0" baseline="0" noProof="0" dirty="0">
                <a:ln>
                  <a:noFill/>
                </a:ln>
                <a:solidFill>
                  <a:srgbClr val="272727"/>
                </a:solidFill>
                <a:effectLst/>
                <a:uLnTx/>
                <a:uFillTx/>
                <a:latin typeface="Cormorant SC Medium Bold"/>
                <a:ea typeface="+mn-ea"/>
                <a:cs typeface="+mn-cs"/>
                <a:hlinkClick r:id="rId3"/>
              </a:rPr>
              <a:t>scaling</a:t>
            </a:r>
            <a:endParaRPr kumimoji="0" lang="en-US" sz="3600" b="0" i="0" u="none" strike="noStrike" kern="1200" cap="none" spc="72" normalizeH="0" baseline="0" noProof="0" dirty="0">
              <a:ln>
                <a:noFill/>
              </a:ln>
              <a:solidFill>
                <a:srgbClr val="272727"/>
              </a:solidFill>
              <a:effectLst/>
              <a:uLnTx/>
              <a:uFillTx/>
              <a:latin typeface="Cormorant SC Medium Bold"/>
              <a:ea typeface="+mn-ea"/>
              <a:cs typeface="+mn-cs"/>
            </a:endParaRPr>
          </a:p>
        </p:txBody>
      </p:sp>
      <p:pic>
        <p:nvPicPr>
          <p:cNvPr id="20" name="Content Placeholder 2"/>
          <p:cNvPicPr>
            <a:picLocks noChangeAspect="1"/>
          </p:cNvPicPr>
          <p:nvPr/>
        </p:nvPicPr>
        <p:blipFill>
          <a:blip r:embed="rId4"/>
          <a:stretch>
            <a:fillRect/>
          </a:stretch>
        </p:blipFill>
        <p:spPr>
          <a:xfrm>
            <a:off x="455879" y="5700120"/>
            <a:ext cx="4899682" cy="3717417"/>
          </a:xfrm>
          <a:prstGeom prst="rect">
            <a:avLst/>
          </a:prstGeom>
        </p:spPr>
      </p:pic>
      <p:pic>
        <p:nvPicPr>
          <p:cNvPr id="22" name="Picture 21"/>
          <p:cNvPicPr>
            <a:picLocks noChangeAspect="1"/>
          </p:cNvPicPr>
          <p:nvPr/>
        </p:nvPicPr>
        <p:blipFill>
          <a:blip r:embed="rId5"/>
          <a:stretch>
            <a:fillRect/>
          </a:stretch>
        </p:blipFill>
        <p:spPr>
          <a:xfrm>
            <a:off x="13125914" y="5676900"/>
            <a:ext cx="4580272" cy="3893820"/>
          </a:xfrm>
          <a:prstGeom prst="rect">
            <a:avLst/>
          </a:prstGeom>
        </p:spPr>
      </p:pic>
      <p:sp>
        <p:nvSpPr>
          <p:cNvPr id="23" name="AutoShape 6"/>
          <p:cNvSpPr/>
          <p:nvPr/>
        </p:nvSpPr>
        <p:spPr>
          <a:xfrm>
            <a:off x="5994720" y="3577530"/>
            <a:ext cx="9525" cy="10287000"/>
          </a:xfrm>
          <a:prstGeom prst="rect">
            <a:avLst/>
          </a:prstGeom>
          <a:solidFill>
            <a:srgbClr val="272727"/>
          </a:solidFill>
        </p:spPr>
      </p:sp>
      <p:sp>
        <p:nvSpPr>
          <p:cNvPr id="10" name="TextBox 19"/>
          <p:cNvSpPr txBox="1"/>
          <p:nvPr/>
        </p:nvSpPr>
        <p:spPr>
          <a:xfrm>
            <a:off x="16458994" y="866775"/>
            <a:ext cx="820626" cy="645795"/>
          </a:xfrm>
          <a:prstGeom prst="rect">
            <a:avLst/>
          </a:prstGeom>
        </p:spPr>
        <p:txBody>
          <a:bodyPr lIns="0" tIns="0" rIns="0" bIns="0" rtlCol="0" anchor="t">
            <a:spAutoFit/>
          </a:bodyPr>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3</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pic>
        <p:nvPicPr>
          <p:cNvPr id="12" name="Picture 11" descr="AnguishedBrilliantInexpectatumpleco-size_restricted"/>
          <p:cNvPicPr>
            <a:picLocks noChangeAspect="1"/>
          </p:cNvPicPr>
          <p:nvPr/>
        </p:nvPicPr>
        <p:blipFill>
          <a:blip r:embed="rId6"/>
          <a:stretch>
            <a:fillRect/>
          </a:stretch>
        </p:blipFill>
        <p:spPr>
          <a:xfrm>
            <a:off x="6858000" y="6120765"/>
            <a:ext cx="4954270" cy="28536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barn(inVertical)">
                                      <p:cBhvr>
                                        <p:cTn id="19" dur="5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9">
                                            <p:txEl>
                                              <p:pRg st="0" end="0"/>
                                            </p:txEl>
                                          </p:spTgt>
                                        </p:tgtEl>
                                        <p:attrNameLst>
                                          <p:attrName>style.visibility</p:attrName>
                                        </p:attrNameLst>
                                      </p:cBhvr>
                                      <p:to>
                                        <p:strVal val="visible"/>
                                      </p:to>
                                    </p:set>
                                    <p:animEffect transition="in" filter="barn(inVertical)">
                                      <p:cBhvr>
                                        <p:cTn id="29" dur="500"/>
                                        <p:tgtEl>
                                          <p:spTgt spid="1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anim calcmode="lin" valueType="num">
                                      <p:cBhvr>
                                        <p:cTn id="35" dur="1000" fill="hold"/>
                                        <p:tgtEl>
                                          <p:spTgt spid="22"/>
                                        </p:tgtEl>
                                        <p:attrNameLst>
                                          <p:attrName>ppt_x</p:attrName>
                                        </p:attrNameLst>
                                      </p:cBhvr>
                                      <p:tavLst>
                                        <p:tav tm="0">
                                          <p:val>
                                            <p:strVal val="#ppt_x"/>
                                          </p:val>
                                        </p:tav>
                                        <p:tav tm="100000">
                                          <p:val>
                                            <p:strVal val="#ppt_x"/>
                                          </p:val>
                                        </p:tav>
                                      </p:tavLst>
                                    </p:anim>
                                    <p:anim calcmode="lin" valueType="num">
                                      <p:cBhvr>
                                        <p:cTn id="3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AutoShape 2"/>
          <p:cNvSpPr/>
          <p:nvPr/>
        </p:nvSpPr>
        <p:spPr>
          <a:xfrm>
            <a:off x="0" y="2013871"/>
            <a:ext cx="14659326" cy="9525"/>
          </a:xfrm>
          <a:prstGeom prst="rect">
            <a:avLst/>
          </a:prstGeom>
          <a:solidFill>
            <a:srgbClr val="272727"/>
          </a:solidFill>
        </p:spPr>
      </p:sp>
      <p:sp>
        <p:nvSpPr>
          <p:cNvPr id="3" name="AutoShape 3"/>
          <p:cNvSpPr/>
          <p:nvPr/>
        </p:nvSpPr>
        <p:spPr>
          <a:xfrm>
            <a:off x="0" y="7538935"/>
            <a:ext cx="18935700" cy="9525"/>
          </a:xfrm>
          <a:prstGeom prst="rect">
            <a:avLst/>
          </a:prstGeom>
          <a:solidFill>
            <a:srgbClr val="272727"/>
          </a:solidFill>
        </p:spPr>
      </p:sp>
      <p:sp>
        <p:nvSpPr>
          <p:cNvPr id="4" name="AutoShape 4"/>
          <p:cNvSpPr/>
          <p:nvPr/>
        </p:nvSpPr>
        <p:spPr>
          <a:xfrm>
            <a:off x="14644196" y="8922671"/>
            <a:ext cx="3643804" cy="1364329"/>
          </a:xfrm>
          <a:prstGeom prst="rect">
            <a:avLst/>
          </a:prstGeom>
          <a:solidFill>
            <a:srgbClr val="B2AEA9"/>
          </a:solidFill>
        </p:spPr>
      </p:sp>
      <p:sp>
        <p:nvSpPr>
          <p:cNvPr id="5" name="AutoShape 5"/>
          <p:cNvSpPr/>
          <p:nvPr/>
        </p:nvSpPr>
        <p:spPr>
          <a:xfrm rot="5400000">
            <a:off x="9241933" y="5132285"/>
            <a:ext cx="10795000" cy="9525"/>
          </a:xfrm>
          <a:prstGeom prst="rect">
            <a:avLst/>
          </a:prstGeom>
          <a:solidFill>
            <a:srgbClr val="272727"/>
          </a:solidFill>
        </p:spPr>
      </p:sp>
      <p:sp>
        <p:nvSpPr>
          <p:cNvPr id="6" name="AutoShape 6"/>
          <p:cNvSpPr/>
          <p:nvPr/>
        </p:nvSpPr>
        <p:spPr>
          <a:xfrm>
            <a:off x="0" y="8922671"/>
            <a:ext cx="18935700" cy="9525"/>
          </a:xfrm>
          <a:prstGeom prst="rect">
            <a:avLst/>
          </a:prstGeom>
          <a:solidFill>
            <a:srgbClr val="272727"/>
          </a:solidFill>
        </p:spPr>
      </p:sp>
      <p:grpSp>
        <p:nvGrpSpPr>
          <p:cNvPr id="7" name="Group 7"/>
          <p:cNvGrpSpPr/>
          <p:nvPr/>
        </p:nvGrpSpPr>
        <p:grpSpPr>
          <a:xfrm>
            <a:off x="16833516" y="9529045"/>
            <a:ext cx="425784" cy="151580"/>
            <a:chOff x="0" y="0"/>
            <a:chExt cx="1426955" cy="508000"/>
          </a:xfrm>
        </p:grpSpPr>
        <p:sp>
          <p:nvSpPr>
            <p:cNvPr id="8" name="Freeform 8"/>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9" name="Freeform 9"/>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0" name="TextBox 10"/>
          <p:cNvSpPr txBox="1"/>
          <p:nvPr/>
        </p:nvSpPr>
        <p:spPr>
          <a:xfrm>
            <a:off x="1014845" y="2852279"/>
            <a:ext cx="11688096" cy="3254096"/>
          </a:xfrm>
          <a:prstGeom prst="rect">
            <a:avLst/>
          </a:prstGeom>
        </p:spPr>
        <p:txBody>
          <a:bodyPr lIns="0" tIns="0" rIns="0" bIns="0" rtlCol="0" anchor="t">
            <a:spAutoFit/>
          </a:bodyPr>
          <a:lstStyle/>
          <a:p>
            <a:pPr marL="0" marR="0" lvl="0" indent="0" algn="l" defTabSz="914400" rtl="0" eaLnBrk="1" fontAlgn="auto" latinLnBrk="0" hangingPunct="1">
              <a:lnSpc>
                <a:spcPts val="13200"/>
              </a:lnSpc>
              <a:spcBef>
                <a:spcPts val="0"/>
              </a:spcBef>
              <a:spcAft>
                <a:spcPts val="0"/>
              </a:spcAft>
              <a:buClrTx/>
              <a:buSzTx/>
              <a:buFontTx/>
              <a:buNone/>
              <a:defRPr/>
            </a:pPr>
            <a:r>
              <a:rPr kumimoji="0" lang="en-US" sz="80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WHAT IS SVD </a:t>
            </a:r>
            <a:r>
              <a:rPr kumimoji="0" lang="en-US" sz="8000" b="0" i="0" u="none" strike="noStrike" kern="1200" cap="none" spc="0" normalizeH="0" baseline="0" noProof="0" dirty="0">
                <a:ln>
                  <a:noFill/>
                </a:ln>
                <a:solidFill>
                  <a:srgbClr val="272727"/>
                </a:solidFill>
                <a:effectLst/>
                <a:uLnTx/>
                <a:uFillTx/>
                <a:latin typeface=".VnArial" panose="020B7200000000000000" pitchFamily="34" charset="0"/>
                <a:ea typeface="+mn-ea"/>
                <a:cs typeface="+mn-cs"/>
              </a:rPr>
              <a:t>-</a:t>
            </a:r>
            <a:r>
              <a:rPr kumimoji="0" lang="en-US" sz="80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 </a:t>
            </a:r>
            <a:r>
              <a:rPr kumimoji="0" lang="en-US" sz="80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rPr>
              <a:t>Singular value </a:t>
            </a:r>
            <a:r>
              <a:rPr kumimoji="0" lang="en-US" sz="80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Decomposition ?</a:t>
            </a:r>
            <a:endParaRPr kumimoji="0" lang="en-US" sz="80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sp>
        <p:nvSpPr>
          <p:cNvPr id="19" name="TextBox 19"/>
          <p:cNvSpPr txBox="1"/>
          <p:nvPr/>
        </p:nvSpPr>
        <p:spPr>
          <a:xfrm>
            <a:off x="16458994" y="866775"/>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a:ln>
                  <a:noFill/>
                </a:ln>
                <a:solidFill>
                  <a:srgbClr val="272727"/>
                </a:solidFill>
                <a:effectLst/>
                <a:uLnTx/>
                <a:uFillTx/>
                <a:latin typeface="Cormorant SC Medium Bold"/>
                <a:ea typeface="+mn-ea"/>
                <a:cs typeface="+mn-cs"/>
              </a:rPr>
              <a:t>4</a:t>
            </a:r>
            <a:endParaRPr kumimoji="0" lang="en-US" sz="3600" b="0" i="0" u="sng" strike="noStrike" kern="1200" cap="none" spc="0" normalizeH="0" baseline="0" noProof="0">
              <a:ln>
                <a:noFill/>
              </a:ln>
              <a:solidFill>
                <a:srgbClr val="272727"/>
              </a:solidFill>
              <a:effectLst/>
              <a:uLnTx/>
              <a:uFillTx/>
              <a:latin typeface="Cormorant SC Medium Bold"/>
              <a:ea typeface="+mn-ea"/>
              <a:cs typeface="+mn-cs"/>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TextBox 2"/>
          <p:cNvSpPr txBox="1"/>
          <p:nvPr/>
        </p:nvSpPr>
        <p:spPr>
          <a:xfrm>
            <a:off x="990600" y="589984"/>
            <a:ext cx="13496940" cy="1692771"/>
          </a:xfrm>
          <a:prstGeom prst="rect">
            <a:avLst/>
          </a:prstGeom>
        </p:spPr>
        <p:txBody>
          <a:bodyPr wrap="square" lIns="0" tIns="0" rIns="0" bIns="0" rtlCol="0" anchor="t">
            <a:spAutoFit/>
          </a:bodyPr>
          <a:lstStyle/>
          <a:p>
            <a:pPr marL="0" marR="0" lvl="0" indent="0" algn="l" defTabSz="914400" rtl="0" eaLnBrk="1" fontAlgn="auto" latinLnBrk="0" hangingPunct="1">
              <a:lnSpc>
                <a:spcPts val="13200"/>
              </a:lnSpc>
              <a:spcBef>
                <a:spcPts val="0"/>
              </a:spcBef>
              <a:spcAft>
                <a:spcPts val="0"/>
              </a:spcAft>
              <a:buClrTx/>
              <a:buSzTx/>
              <a:buFontTx/>
              <a:buNone/>
              <a:defRPr/>
            </a:pPr>
            <a:r>
              <a:rPr kumimoji="0" lang="en-US" sz="72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rPr>
              <a:t>Singular value Decomposition </a:t>
            </a:r>
            <a:endParaRPr kumimoji="0" lang="en-US" sz="72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sp>
        <p:nvSpPr>
          <p:cNvPr id="3" name="TextBox 3"/>
          <p:cNvSpPr txBox="1"/>
          <p:nvPr/>
        </p:nvSpPr>
        <p:spPr>
          <a:xfrm>
            <a:off x="7317822" y="3536466"/>
            <a:ext cx="3515635" cy="436017"/>
          </a:xfrm>
          <a:prstGeom prst="rect">
            <a:avLst/>
          </a:prstGeom>
        </p:spPr>
        <p:txBody>
          <a:bodyPr wrap="square" lIns="0" tIns="0" rIns="0" bIns="0" rtlCol="0" anchor="t">
            <a:spAutoFit/>
          </a:bodyPr>
          <a:lstStyle/>
          <a:p>
            <a:pPr marL="0" marR="0" lvl="0" indent="0" algn="l" defTabSz="914400" rtl="0" eaLnBrk="1" fontAlgn="auto" latinLnBrk="0" hangingPunct="1">
              <a:lnSpc>
                <a:spcPts val="3360"/>
              </a:lnSpc>
              <a:spcBef>
                <a:spcPts val="0"/>
              </a:spcBef>
              <a:spcAft>
                <a:spcPts val="0"/>
              </a:spcAft>
              <a:buClrTx/>
              <a:buSzTx/>
              <a:buFontTx/>
              <a:buNone/>
              <a:defRPr/>
            </a:pPr>
            <a:r>
              <a:rPr kumimoji="0" lang="en-US" sz="4800" b="0" i="0" u="none" strike="noStrike" kern="1200" cap="none" spc="0" normalizeH="0" baseline="0" noProof="0" dirty="0">
                <a:ln>
                  <a:noFill/>
                </a:ln>
                <a:solidFill>
                  <a:srgbClr val="272727"/>
                </a:solidFill>
                <a:effectLst/>
                <a:uLnTx/>
                <a:uFillTx/>
                <a:latin typeface="Cormorant Garamond Medium Italics"/>
                <a:ea typeface="+mn-ea"/>
                <a:cs typeface="+mn-cs"/>
              </a:rPr>
              <a:t>A = U</a:t>
            </a:r>
            <a:r>
              <a:rPr kumimoji="0" lang="el-GR" sz="4800" b="0" i="0" u="none" strike="noStrike" kern="1200" cap="none" spc="0" normalizeH="0" baseline="0" noProof="0" dirty="0">
                <a:ln>
                  <a:noFill/>
                </a:ln>
                <a:solidFill>
                  <a:srgbClr val="272727"/>
                </a:solidFill>
                <a:effectLst/>
                <a:uLnTx/>
                <a:uFillTx/>
                <a:latin typeface="Cormorant Garamond Medium Italics"/>
                <a:ea typeface="+mn-ea"/>
                <a:cs typeface="+mn-cs"/>
              </a:rPr>
              <a:t>Σ</a:t>
            </a:r>
            <a:r>
              <a:rPr kumimoji="0" lang="en-US" sz="4800" b="0" i="0" u="none" strike="noStrike" kern="1200" cap="none" spc="0" normalizeH="0" baseline="0" noProof="0" dirty="0">
                <a:ln>
                  <a:noFill/>
                </a:ln>
                <a:solidFill>
                  <a:srgbClr val="272727"/>
                </a:solidFill>
                <a:effectLst/>
                <a:uLnTx/>
                <a:uFillTx/>
                <a:latin typeface="Cormorant Garamond Medium Italics"/>
                <a:ea typeface="+mn-ea"/>
                <a:cs typeface="+mn-cs"/>
              </a:rPr>
              <a:t>Vᵀ</a:t>
            </a:r>
            <a:endParaRPr kumimoji="0" lang="en-US" sz="4800" b="0" i="0" u="none" strike="noStrike" kern="1200" cap="none" spc="0" normalizeH="0" baseline="0" noProof="0" dirty="0">
              <a:ln>
                <a:noFill/>
              </a:ln>
              <a:solidFill>
                <a:srgbClr val="272727"/>
              </a:solidFill>
              <a:effectLst/>
              <a:uLnTx/>
              <a:uFillTx/>
              <a:latin typeface="Cormorant Garamond Medium Italics"/>
              <a:ea typeface="+mn-ea"/>
              <a:cs typeface="+mn-cs"/>
            </a:endParaRPr>
          </a:p>
        </p:txBody>
      </p:sp>
      <p:sp>
        <p:nvSpPr>
          <p:cNvPr id="6" name="TextBox 6"/>
          <p:cNvSpPr txBox="1"/>
          <p:nvPr/>
        </p:nvSpPr>
        <p:spPr>
          <a:xfrm>
            <a:off x="3540254" y="4450801"/>
            <a:ext cx="13688335" cy="388568"/>
          </a:xfrm>
          <a:prstGeom prst="rect">
            <a:avLst/>
          </a:prstGeom>
        </p:spPr>
        <p:txBody>
          <a:bodyPr lIns="0" tIns="0" rIns="0" bIns="0" rtlCol="0" anchor="t">
            <a:spAutoFit/>
          </a:bodyPr>
          <a:lstStyle/>
          <a:p>
            <a:pPr marL="0" marR="0" lvl="0" indent="0" algn="l" defTabSz="914400" rtl="0" eaLnBrk="1" fontAlgn="auto" latinLnBrk="0" hangingPunct="1">
              <a:lnSpc>
                <a:spcPts val="2560"/>
              </a:lnSpc>
              <a:spcBef>
                <a:spcPts val="0"/>
              </a:spcBef>
              <a:spcAft>
                <a:spcPts val="0"/>
              </a:spcAft>
              <a:buClrTx/>
              <a:buSzTx/>
              <a:buFontTx/>
              <a:buNone/>
              <a:defRPr/>
            </a:pPr>
            <a:r>
              <a:rPr kumimoji="0" lang="en-US" sz="3600" b="0" i="0" u="none" strike="noStrike" kern="1200" cap="none" spc="0" normalizeH="0" baseline="0" noProof="0" dirty="0">
                <a:ln>
                  <a:noFill/>
                </a:ln>
                <a:solidFill>
                  <a:srgbClr val="272727"/>
                </a:solidFill>
                <a:effectLst/>
                <a:uLnTx/>
                <a:uFillTx/>
                <a:latin typeface="HK Grotesk Light"/>
                <a:ea typeface="+mn-ea"/>
                <a:cs typeface="+mn-cs"/>
              </a:rPr>
              <a:t>U, Vᵀ: Ma </a:t>
            </a:r>
            <a:r>
              <a:rPr kumimoji="0" lang="en-US" sz="3600" b="0" i="0" u="none" strike="noStrike" kern="1200" cap="none" spc="0" normalizeH="0" baseline="0" noProof="0" dirty="0" err="1">
                <a:ln>
                  <a:noFill/>
                </a:ln>
                <a:solidFill>
                  <a:srgbClr val="272727"/>
                </a:solidFill>
                <a:effectLst/>
                <a:uLnTx/>
                <a:uFillTx/>
                <a:latin typeface="HK Grotesk Light"/>
                <a:ea typeface="+mn-ea"/>
                <a:cs typeface="+mn-cs"/>
              </a:rPr>
              <a:t>trận</a:t>
            </a:r>
            <a:r>
              <a:rPr kumimoji="0" lang="en-US" sz="3600" b="0" i="0" u="none" strike="noStrike" kern="1200" cap="none" spc="0" normalizeH="0" baseline="0" noProof="0" dirty="0">
                <a:ln>
                  <a:noFill/>
                </a:ln>
                <a:solidFill>
                  <a:srgbClr val="272727"/>
                </a:solidFill>
                <a:effectLst/>
                <a:uLnTx/>
                <a:uFillTx/>
                <a:latin typeface="HK Grotesk Light"/>
                <a:ea typeface="+mn-ea"/>
                <a:cs typeface="+mn-cs"/>
              </a:rPr>
              <a:t> </a:t>
            </a:r>
            <a:r>
              <a:rPr kumimoji="0" lang="en-US" sz="3600" b="0" i="0" u="none" strike="noStrike" kern="1200" cap="none" spc="0" normalizeH="0" baseline="0" noProof="0" dirty="0" err="1">
                <a:ln>
                  <a:noFill/>
                </a:ln>
                <a:solidFill>
                  <a:srgbClr val="272727"/>
                </a:solidFill>
                <a:effectLst/>
                <a:uLnTx/>
                <a:uFillTx/>
                <a:latin typeface="HK Grotesk Light"/>
                <a:ea typeface="+mn-ea"/>
                <a:cs typeface="+mn-cs"/>
              </a:rPr>
              <a:t>trực</a:t>
            </a:r>
            <a:r>
              <a:rPr kumimoji="0" lang="en-US" sz="3600" b="0" i="0" u="none" strike="noStrike" kern="1200" cap="none" spc="0" normalizeH="0" baseline="0" noProof="0" dirty="0">
                <a:ln>
                  <a:noFill/>
                </a:ln>
                <a:solidFill>
                  <a:srgbClr val="272727"/>
                </a:solidFill>
                <a:effectLst/>
                <a:uLnTx/>
                <a:uFillTx/>
                <a:latin typeface="HK Grotesk Light"/>
                <a:ea typeface="+mn-ea"/>
                <a:cs typeface="+mn-cs"/>
              </a:rPr>
              <a:t> </a:t>
            </a:r>
            <a:r>
              <a:rPr kumimoji="0" lang="en-US" sz="3600" b="0" i="0" u="none" strike="noStrike" kern="1200" cap="none" spc="0" normalizeH="0" baseline="0" noProof="0" dirty="0" err="1">
                <a:ln>
                  <a:noFill/>
                </a:ln>
                <a:solidFill>
                  <a:srgbClr val="272727"/>
                </a:solidFill>
                <a:effectLst/>
                <a:uLnTx/>
                <a:uFillTx/>
                <a:latin typeface="HK Grotesk Light"/>
                <a:ea typeface="+mn-ea"/>
                <a:cs typeface="+mn-cs"/>
              </a:rPr>
              <a:t>giao</a:t>
            </a:r>
            <a:r>
              <a:rPr kumimoji="0" lang="en-US" sz="3600" b="0" i="0" u="none" strike="noStrike" kern="1200" cap="none" spc="0" normalizeH="0" baseline="0" noProof="0" dirty="0">
                <a:ln>
                  <a:noFill/>
                </a:ln>
                <a:solidFill>
                  <a:srgbClr val="272727"/>
                </a:solidFill>
                <a:effectLst/>
                <a:uLnTx/>
                <a:uFillTx/>
                <a:latin typeface="HK Grotesk Light"/>
                <a:ea typeface="+mn-ea"/>
                <a:cs typeface="+mn-cs"/>
              </a:rPr>
              <a:t>(orthogonal matrix)</a:t>
            </a:r>
            <a:endParaRPr kumimoji="0" lang="en-US" sz="36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8" name="TextBox 8"/>
          <p:cNvSpPr txBox="1"/>
          <p:nvPr/>
        </p:nvSpPr>
        <p:spPr>
          <a:xfrm>
            <a:off x="3540254" y="5365136"/>
            <a:ext cx="13688335" cy="388568"/>
          </a:xfrm>
          <a:prstGeom prst="rect">
            <a:avLst/>
          </a:prstGeom>
        </p:spPr>
        <p:txBody>
          <a:bodyPr lIns="0" tIns="0" rIns="0" bIns="0" rtlCol="0" anchor="t">
            <a:spAutoFit/>
          </a:bodyPr>
          <a:lstStyle/>
          <a:p>
            <a:pPr marL="0" marR="0" lvl="0" indent="0" algn="l" defTabSz="914400" rtl="0" eaLnBrk="1" fontAlgn="auto" latinLnBrk="0" hangingPunct="1">
              <a:lnSpc>
                <a:spcPts val="2560"/>
              </a:lnSpc>
              <a:spcBef>
                <a:spcPts val="0"/>
              </a:spcBef>
              <a:spcAft>
                <a:spcPts val="0"/>
              </a:spcAft>
              <a:buClrTx/>
              <a:buSzTx/>
              <a:buFontTx/>
              <a:buNone/>
              <a:defRPr/>
            </a:pPr>
            <a:r>
              <a:rPr kumimoji="0" lang="el-GR" sz="3600" b="0" i="0" u="none" strike="noStrike" kern="1200" cap="none" spc="0" normalizeH="0" baseline="0" noProof="0" dirty="0">
                <a:ln>
                  <a:noFill/>
                </a:ln>
                <a:solidFill>
                  <a:srgbClr val="272727"/>
                </a:solidFill>
                <a:effectLst/>
                <a:uLnTx/>
                <a:uFillTx/>
                <a:latin typeface="HK Grotesk Light"/>
                <a:ea typeface="+mn-ea"/>
                <a:cs typeface="+mn-cs"/>
              </a:rPr>
              <a:t>Σ: </a:t>
            </a:r>
            <a:r>
              <a:rPr kumimoji="0" lang="vi-VN" sz="3600" b="0" i="0" u="none" strike="noStrike" kern="1200" cap="none" spc="0" normalizeH="0" baseline="0" noProof="0" dirty="0">
                <a:ln>
                  <a:noFill/>
                </a:ln>
                <a:solidFill>
                  <a:srgbClr val="272727"/>
                </a:solidFill>
                <a:effectLst/>
                <a:uLnTx/>
                <a:uFillTx/>
                <a:latin typeface="HK Grotesk Light"/>
                <a:ea typeface="+mn-ea"/>
                <a:cs typeface="+mn-cs"/>
              </a:rPr>
              <a:t>là ma trận đường chéo(diagonal Matrix)</a:t>
            </a:r>
            <a:endParaRPr kumimoji="0" lang="vi-VN" sz="3600" b="0" i="0" u="none" strike="noStrike" kern="1200" cap="none" spc="0" normalizeH="0" baseline="0" noProof="0" dirty="0">
              <a:ln>
                <a:noFill/>
              </a:ln>
              <a:solidFill>
                <a:srgbClr val="272727"/>
              </a:solidFill>
              <a:effectLst/>
              <a:uLnTx/>
              <a:uFillTx/>
              <a:latin typeface="HK Grotesk Light"/>
              <a:ea typeface="+mn-ea"/>
              <a:cs typeface="+mn-cs"/>
            </a:endParaRPr>
          </a:p>
        </p:txBody>
      </p:sp>
      <p:sp>
        <p:nvSpPr>
          <p:cNvPr id="9" name="AutoShape 9"/>
          <p:cNvSpPr/>
          <p:nvPr/>
        </p:nvSpPr>
        <p:spPr>
          <a:xfrm>
            <a:off x="14606085" y="1490010"/>
            <a:ext cx="3929554" cy="1364329"/>
          </a:xfrm>
          <a:prstGeom prst="rect">
            <a:avLst/>
          </a:prstGeom>
          <a:solidFill>
            <a:srgbClr val="B2AEA9"/>
          </a:solidFill>
        </p:spPr>
      </p:sp>
      <p:sp>
        <p:nvSpPr>
          <p:cNvPr id="10" name="AutoShape 10"/>
          <p:cNvSpPr/>
          <p:nvPr/>
        </p:nvSpPr>
        <p:spPr>
          <a:xfrm>
            <a:off x="2532862" y="2854339"/>
            <a:ext cx="9525" cy="10287000"/>
          </a:xfrm>
          <a:prstGeom prst="rect">
            <a:avLst/>
          </a:prstGeom>
          <a:solidFill>
            <a:srgbClr val="272727"/>
          </a:solidFill>
        </p:spPr>
      </p:sp>
      <p:grpSp>
        <p:nvGrpSpPr>
          <p:cNvPr id="12" name="Group 12"/>
          <p:cNvGrpSpPr/>
          <p:nvPr/>
        </p:nvGrpSpPr>
        <p:grpSpPr>
          <a:xfrm>
            <a:off x="16802805" y="2131491"/>
            <a:ext cx="425784" cy="151580"/>
            <a:chOff x="0" y="0"/>
            <a:chExt cx="1426955" cy="508000"/>
          </a:xfrm>
        </p:grpSpPr>
        <p:sp>
          <p:nvSpPr>
            <p:cNvPr id="13" name="Freeform 13"/>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4" name="Freeform 14"/>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5" name="AutoShape 15"/>
          <p:cNvSpPr/>
          <p:nvPr/>
        </p:nvSpPr>
        <p:spPr>
          <a:xfrm flipH="1">
            <a:off x="14568217" y="-694175"/>
            <a:ext cx="45719" cy="3558039"/>
          </a:xfrm>
          <a:prstGeom prst="rect">
            <a:avLst/>
          </a:prstGeom>
          <a:solidFill>
            <a:srgbClr val="272727"/>
          </a:solidFill>
        </p:spPr>
      </p:sp>
      <p:sp>
        <p:nvSpPr>
          <p:cNvPr id="16" name="TextBox 16"/>
          <p:cNvSpPr txBox="1"/>
          <p:nvPr/>
        </p:nvSpPr>
        <p:spPr>
          <a:xfrm>
            <a:off x="16438823" y="519246"/>
            <a:ext cx="820626" cy="61023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05</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p:sp>
        <p:nvSpPr>
          <p:cNvPr id="17" name="AutoShape 17"/>
          <p:cNvSpPr/>
          <p:nvPr/>
        </p:nvSpPr>
        <p:spPr>
          <a:xfrm rot="-5400000">
            <a:off x="16844374" y="158598"/>
            <a:ext cx="9525" cy="4470400"/>
          </a:xfrm>
          <a:prstGeom prst="rect">
            <a:avLst/>
          </a:prstGeom>
          <a:solidFill>
            <a:srgbClr val="272727"/>
          </a:solidFill>
        </p:spPr>
      </p:sp>
      <p:sp>
        <p:nvSpPr>
          <p:cNvPr id="18" name="AutoShape 18"/>
          <p:cNvSpPr/>
          <p:nvPr/>
        </p:nvSpPr>
        <p:spPr>
          <a:xfrm>
            <a:off x="-392210" y="2854339"/>
            <a:ext cx="18935700" cy="45719"/>
          </a:xfrm>
          <a:prstGeom prst="rect">
            <a:avLst/>
          </a:prstGeom>
          <a:solidFill>
            <a:srgbClr val="272727"/>
          </a:solidFill>
        </p:spPr>
      </p:sp>
      <p:pic>
        <p:nvPicPr>
          <p:cNvPr id="19" name="Picture 18"/>
          <p:cNvPicPr>
            <a:picLocks noChangeAspect="1"/>
          </p:cNvPicPr>
          <p:nvPr/>
        </p:nvPicPr>
        <p:blipFill>
          <a:blip r:embed="rId1"/>
          <a:stretch>
            <a:fillRect/>
          </a:stretch>
        </p:blipFill>
        <p:spPr>
          <a:xfrm>
            <a:off x="3540254" y="6306289"/>
            <a:ext cx="9547873" cy="28194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AE2"/>
        </a:solidFill>
        <a:effectLst/>
      </p:bgPr>
    </p:bg>
    <p:spTree>
      <p:nvGrpSpPr>
        <p:cNvPr id="1" name=""/>
        <p:cNvGrpSpPr/>
        <p:nvPr/>
      </p:nvGrpSpPr>
      <p:grpSpPr>
        <a:xfrm>
          <a:off x="0" y="0"/>
          <a:ext cx="0" cy="0"/>
          <a:chOff x="0" y="0"/>
          <a:chExt cx="0" cy="0"/>
        </a:xfrm>
      </p:grpSpPr>
      <p:sp>
        <p:nvSpPr>
          <p:cNvPr id="2" name="TextBox 2"/>
          <p:cNvSpPr txBox="1"/>
          <p:nvPr/>
        </p:nvSpPr>
        <p:spPr>
          <a:xfrm>
            <a:off x="990600" y="589984"/>
            <a:ext cx="13496940" cy="1532151"/>
          </a:xfrm>
          <a:prstGeom prst="rect">
            <a:avLst/>
          </a:prstGeom>
        </p:spPr>
        <p:txBody>
          <a:bodyPr wrap="square" lIns="0" tIns="0" rIns="0" bIns="0" rtlCol="0" anchor="t">
            <a:spAutoFit/>
          </a:bodyPr>
          <a:lstStyle/>
          <a:p>
            <a:pPr marL="0" marR="0" lvl="0" indent="0" algn="l" defTabSz="914400" rtl="0" eaLnBrk="1" fontAlgn="auto" latinLnBrk="0" hangingPunct="1">
              <a:lnSpc>
                <a:spcPts val="13200"/>
              </a:lnSpc>
              <a:spcBef>
                <a:spcPts val="0"/>
              </a:spcBef>
              <a:spcAft>
                <a:spcPts val="0"/>
              </a:spcAft>
              <a:buClrTx/>
              <a:buSzTx/>
              <a:buFontTx/>
              <a:buNone/>
              <a:defRPr/>
            </a:pPr>
            <a:r>
              <a:rPr kumimoji="0" lang="en-US" sz="7200" b="0" i="0" u="none" strike="noStrike" kern="1200" cap="none" spc="0" normalizeH="0" baseline="0" noProof="0" dirty="0" smtClean="0">
                <a:ln>
                  <a:noFill/>
                </a:ln>
                <a:solidFill>
                  <a:srgbClr val="272727"/>
                </a:solidFill>
                <a:effectLst/>
                <a:uLnTx/>
                <a:uFillTx/>
                <a:latin typeface="Cormorant SC Medium" panose="020B0604020202020204" charset="-93"/>
                <a:ea typeface="+mn-ea"/>
                <a:cs typeface="+mn-cs"/>
              </a:rPr>
              <a:t>EXAMPLE</a:t>
            </a:r>
            <a:endParaRPr kumimoji="0" lang="en-US" sz="7200" b="0" i="0" u="none" strike="noStrike" kern="1200" cap="none" spc="0" normalizeH="0" baseline="0" noProof="0" dirty="0">
              <a:ln>
                <a:noFill/>
              </a:ln>
              <a:solidFill>
                <a:srgbClr val="272727"/>
              </a:solidFill>
              <a:effectLst/>
              <a:uLnTx/>
              <a:uFillTx/>
              <a:latin typeface="Cormorant SC Medium" panose="020B0604020202020204" charset="-93"/>
              <a:ea typeface="+mn-ea"/>
              <a:cs typeface="+mn-cs"/>
            </a:endParaRPr>
          </a:p>
        </p:txBody>
      </p:sp>
      <p:sp>
        <p:nvSpPr>
          <p:cNvPr id="9" name="AutoShape 9"/>
          <p:cNvSpPr/>
          <p:nvPr/>
        </p:nvSpPr>
        <p:spPr>
          <a:xfrm>
            <a:off x="14606085" y="1490010"/>
            <a:ext cx="3929554" cy="1364329"/>
          </a:xfrm>
          <a:prstGeom prst="rect">
            <a:avLst/>
          </a:prstGeom>
          <a:solidFill>
            <a:srgbClr val="B2AEA9"/>
          </a:solidFill>
        </p:spPr>
      </p:sp>
      <p:grpSp>
        <p:nvGrpSpPr>
          <p:cNvPr id="12" name="Group 12"/>
          <p:cNvGrpSpPr/>
          <p:nvPr/>
        </p:nvGrpSpPr>
        <p:grpSpPr>
          <a:xfrm>
            <a:off x="16802805" y="2131491"/>
            <a:ext cx="425784" cy="151580"/>
            <a:chOff x="0" y="0"/>
            <a:chExt cx="1426955" cy="508000"/>
          </a:xfrm>
        </p:grpSpPr>
        <p:sp>
          <p:nvSpPr>
            <p:cNvPr id="13" name="Freeform 13"/>
            <p:cNvSpPr/>
            <p:nvPr/>
          </p:nvSpPr>
          <p:spPr>
            <a:xfrm>
              <a:off x="0" y="215900"/>
              <a:ext cx="1131045" cy="76200"/>
            </a:xfrm>
            <a:custGeom>
              <a:avLst/>
              <a:gdLst/>
              <a:ahLst/>
              <a:cxnLst/>
              <a:rect l="l" t="t" r="r" b="b"/>
              <a:pathLst>
                <a:path w="1131045" h="76200">
                  <a:moveTo>
                    <a:pt x="0" y="0"/>
                  </a:moveTo>
                  <a:lnTo>
                    <a:pt x="1131045" y="0"/>
                  </a:lnTo>
                  <a:lnTo>
                    <a:pt x="1131045" y="76200"/>
                  </a:lnTo>
                  <a:lnTo>
                    <a:pt x="0" y="76200"/>
                  </a:lnTo>
                  <a:close/>
                </a:path>
              </a:pathLst>
            </a:custGeom>
            <a:solidFill>
              <a:srgbClr val="272727"/>
            </a:solidFill>
          </p:spPr>
        </p:sp>
        <p:sp>
          <p:nvSpPr>
            <p:cNvPr id="14" name="Freeform 14"/>
            <p:cNvSpPr/>
            <p:nvPr/>
          </p:nvSpPr>
          <p:spPr>
            <a:xfrm>
              <a:off x="1052305" y="1270"/>
              <a:ext cx="374650" cy="505460"/>
            </a:xfrm>
            <a:custGeom>
              <a:avLst/>
              <a:gdLst/>
              <a:ahLst/>
              <a:cxnLst/>
              <a:rect l="l" t="t" r="r" b="b"/>
              <a:pathLst>
                <a:path w="374650" h="505460">
                  <a:moveTo>
                    <a:pt x="0" y="505460"/>
                  </a:moveTo>
                  <a:lnTo>
                    <a:pt x="0" y="0"/>
                  </a:lnTo>
                  <a:lnTo>
                    <a:pt x="374650" y="252730"/>
                  </a:lnTo>
                  <a:close/>
                </a:path>
              </a:pathLst>
            </a:custGeom>
            <a:solidFill>
              <a:srgbClr val="272727"/>
            </a:solidFill>
          </p:spPr>
        </p:sp>
      </p:grpSp>
      <p:sp>
        <p:nvSpPr>
          <p:cNvPr id="15" name="AutoShape 15"/>
          <p:cNvSpPr/>
          <p:nvPr/>
        </p:nvSpPr>
        <p:spPr>
          <a:xfrm flipH="1">
            <a:off x="14568217" y="-694175"/>
            <a:ext cx="45719" cy="3558039"/>
          </a:xfrm>
          <a:prstGeom prst="rect">
            <a:avLst/>
          </a:prstGeom>
          <a:solidFill>
            <a:srgbClr val="272727"/>
          </a:solidFill>
        </p:spPr>
      </p:sp>
      <p:sp>
        <p:nvSpPr>
          <p:cNvPr id="16" name="TextBox 16"/>
          <p:cNvSpPr txBox="1"/>
          <p:nvPr/>
        </p:nvSpPr>
        <p:spPr>
          <a:xfrm>
            <a:off x="16438823" y="519246"/>
            <a:ext cx="820626" cy="645795"/>
          </a:xfrm>
          <a:prstGeom prst="rect">
            <a:avLst/>
          </a:prstGeom>
        </p:spPr>
        <p:txBody>
          <a:bodyPr lIns="0" tIns="0" rIns="0" bIns="0" rtlCol="0" anchor="t">
            <a:spAutoFit/>
          </a:bodyPr>
          <a:lstStyle/>
          <a:p>
            <a:pPr marL="0" marR="0" lvl="0" indent="0" algn="r" defTabSz="914400" rtl="0" eaLnBrk="1" fontAlgn="auto" latinLnBrk="0" hangingPunct="1">
              <a:lnSpc>
                <a:spcPts val="5040"/>
              </a:lnSpc>
              <a:spcBef>
                <a:spcPct val="0"/>
              </a:spcBef>
              <a:spcAft>
                <a:spcPts val="0"/>
              </a:spcAft>
              <a:buClrTx/>
              <a:buSzTx/>
              <a:buFontTx/>
              <a:buNone/>
              <a:defRPr/>
            </a:pPr>
            <a:r>
              <a:rPr kumimoji="0" lang="en-US" sz="3600" b="0" i="0" u="sng" strike="noStrike" kern="1200" cap="none" spc="0" normalizeH="0" baseline="0" noProof="0" dirty="0">
                <a:ln>
                  <a:noFill/>
                </a:ln>
                <a:solidFill>
                  <a:srgbClr val="272727"/>
                </a:solidFill>
                <a:effectLst/>
                <a:uLnTx/>
                <a:uFillTx/>
                <a:latin typeface="Cormorant SC Medium Bold"/>
                <a:ea typeface="+mn-ea"/>
                <a:cs typeface="+mn-cs"/>
              </a:rPr>
              <a:t>06</a:t>
            </a:r>
            <a:endParaRPr kumimoji="0" lang="en-US" sz="3600" b="0" i="0" u="sng" strike="noStrike" kern="1200" cap="none" spc="0" normalizeH="0" baseline="0" noProof="0" dirty="0">
              <a:ln>
                <a:noFill/>
              </a:ln>
              <a:solidFill>
                <a:srgbClr val="272727"/>
              </a:solidFill>
              <a:effectLst/>
              <a:uLnTx/>
              <a:uFillTx/>
              <a:latin typeface="Cormorant SC Medium Bold"/>
              <a:ea typeface="+mn-ea"/>
              <a:cs typeface="+mn-cs"/>
            </a:endParaRPr>
          </a:p>
        </p:txBody>
      </p:sp>
      <p:sp>
        <p:nvSpPr>
          <p:cNvPr id="17" name="AutoShape 17"/>
          <p:cNvSpPr/>
          <p:nvPr/>
        </p:nvSpPr>
        <p:spPr>
          <a:xfrm rot="-5400000">
            <a:off x="16844374" y="158598"/>
            <a:ext cx="9525" cy="4470400"/>
          </a:xfrm>
          <a:prstGeom prst="rect">
            <a:avLst/>
          </a:prstGeom>
          <a:solidFill>
            <a:srgbClr val="272727"/>
          </a:solidFill>
        </p:spPr>
      </p:sp>
      <p:sp>
        <p:nvSpPr>
          <p:cNvPr id="18" name="AutoShape 18"/>
          <p:cNvSpPr/>
          <p:nvPr/>
        </p:nvSpPr>
        <p:spPr>
          <a:xfrm flipV="1">
            <a:off x="-392210" y="2808620"/>
            <a:ext cx="18935700" cy="45719"/>
          </a:xfrm>
          <a:prstGeom prst="rect">
            <a:avLst/>
          </a:prstGeom>
          <a:solidFill>
            <a:srgbClr val="272727"/>
          </a:solidFill>
        </p:spPr>
      </p:sp>
      <mc:AlternateContent xmlns:mc="http://schemas.openxmlformats.org/markup-compatibility/2006">
        <mc:Choice xmlns:a14="http://schemas.microsoft.com/office/drawing/2010/main" Requires="a14">
          <p:sp>
            <p:nvSpPr>
              <p:cNvPr id="20" name="TextBox 19"/>
              <p:cNvSpPr txBox="1"/>
              <p:nvPr/>
            </p:nvSpPr>
            <p:spPr>
              <a:xfrm>
                <a:off x="1752600" y="4822340"/>
                <a:ext cx="14526079" cy="3215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d>
                      <m:dPr>
                        <m:begChr m:val="["/>
                        <m:endChr m:val="]"/>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mr>
                          <m:m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oMath>
                </a14:m>
                <a:r>
                  <a:rPr kumimoji="0" lang="en-US" sz="3600" b="0" i="0" u="none" strike="noStrike" kern="1200" cap="none" spc="0" normalizeH="0" baseline="0" noProof="0" dirty="0" smtClean="0">
                    <a:ln>
                      <a:noFill/>
                    </a:ln>
                    <a:solidFill>
                      <a:prstClr val="black"/>
                    </a:solidFill>
                    <a:effectLst/>
                    <a:uLnTx/>
                    <a:uFillTx/>
                    <a:latin typeface="Tenorite"/>
                    <a:ea typeface="+mn-ea"/>
                    <a:cs typeface="+mn-cs"/>
                  </a:rPr>
                  <a:t> = </a:t>
                </a:r>
                <a14:m>
                  <m:oMath xmlns:m="http://schemas.openxmlformats.org/officeDocument/2006/math">
                    <m:d>
                      <m:dPr>
                        <m:begChr m:val="["/>
                        <m:endChr m:val="]"/>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85</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53</m:t>
                              </m:r>
                            </m:e>
                          </m:mr>
                          <m:m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53</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85</m:t>
                              </m:r>
                            </m:e>
                          </m:mr>
                        </m:m>
                      </m:e>
                    </m:d>
                    <m:d>
                      <m:dPr>
                        <m:begChr m:val="["/>
                        <m:endChr m:val="]"/>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62</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mr>
                          <m:mr>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62</m:t>
                              </m:r>
                            </m:e>
                          </m:mr>
                        </m:m>
                      </m:e>
                    </m:d>
                    <m:sSup>
                      <m:sSupPr>
                        <m:ctrlP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53</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85</m:t>
                                  </m:r>
                                </m:e>
                              </m:mr>
                              <m:m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mr>
                              <m:mr>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85</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e>
                                <m:e>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3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53</m:t>
                                  </m:r>
                                </m:e>
                              </m:mr>
                            </m:m>
                          </m:e>
                        </m:d>
                      </m:e>
                      <m:sup>
                        <m:r>
                          <a:rPr kumimoji="0" lang="en-US" sz="3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𝑇</m:t>
                        </m:r>
                      </m:sup>
                    </m:sSup>
                  </m:oMath>
                </a14:m>
                <a:endParaRPr kumimoji="0" lang="en-US" sz="2800" b="0" i="0" u="none" strike="noStrike" kern="1200" cap="none" spc="0" normalizeH="0" baseline="0" noProof="0" dirty="0">
                  <a:ln>
                    <a:noFill/>
                  </a:ln>
                  <a:solidFill>
                    <a:prstClr val="black"/>
                  </a:solidFill>
                  <a:effectLst/>
                  <a:uLnTx/>
                  <a:uFillTx/>
                  <a:latin typeface="Tenorite"/>
                  <a:ea typeface="+mn-ea"/>
                  <a:cs typeface="+mn-cs"/>
                </a:endParaRPr>
              </a:p>
            </p:txBody>
          </p:sp>
        </mc:Choice>
        <mc:Fallback>
          <p:sp>
            <p:nvSpPr>
              <p:cNvPr id="20" name="TextBox 19"/>
              <p:cNvSpPr txBox="1">
                <a:spLocks noRot="1" noChangeAspect="1" noMove="1" noResize="1" noEditPoints="1" noAdjustHandles="1" noChangeArrowheads="1" noChangeShapeType="1" noTextEdit="1"/>
              </p:cNvSpPr>
              <p:nvPr/>
            </p:nvSpPr>
            <p:spPr>
              <a:xfrm>
                <a:off x="1752600" y="4822340"/>
                <a:ext cx="14526079" cy="3215640"/>
              </a:xfrm>
              <a:prstGeom prst="rect">
                <a:avLst/>
              </a:prstGeom>
              <a:blipFill rotWithShape="1">
                <a:blip r:embed="rId1"/>
                <a:stretch>
                  <a:fillRect t="-5" r="3" b="5"/>
                </a:stretch>
              </a:blipFill>
            </p:spPr>
            <p:txBody>
              <a:bodyPr/>
              <a:lstStyle/>
              <a:p>
                <a:r>
                  <a:rPr lang="en-US" altLang="en-US">
                    <a:noFill/>
                  </a:rPr>
                  <a:t> </a:t>
                </a:r>
              </a:p>
            </p:txBody>
          </p:sp>
        </mc:Fallback>
      </mc:AlternateContent>
      <p:sp>
        <p:nvSpPr>
          <p:cNvPr id="22" name="Down Arrow 21"/>
          <p:cNvSpPr/>
          <p:nvPr/>
        </p:nvSpPr>
        <p:spPr>
          <a:xfrm>
            <a:off x="6479449" y="5600949"/>
            <a:ext cx="533400"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Down Arrow 22"/>
          <p:cNvSpPr/>
          <p:nvPr/>
        </p:nvSpPr>
        <p:spPr>
          <a:xfrm>
            <a:off x="8836350" y="6591481"/>
            <a:ext cx="609600" cy="56780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Down Arrow 23"/>
          <p:cNvSpPr/>
          <p:nvPr/>
        </p:nvSpPr>
        <p:spPr>
          <a:xfrm>
            <a:off x="7619690" y="5981949"/>
            <a:ext cx="609600" cy="624871"/>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p:cNvSpPr txBox="1"/>
          <p:nvPr/>
        </p:nvSpPr>
        <p:spPr>
          <a:xfrm>
            <a:off x="6324614" y="4532951"/>
            <a:ext cx="394556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Singular Values</a:t>
            </a:r>
            <a:endParaRPr kumimoji="0" lang="en-US" sz="40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6" name="TextBox 25"/>
          <p:cNvSpPr txBox="1"/>
          <p:nvPr/>
        </p:nvSpPr>
        <p:spPr>
          <a:xfrm>
            <a:off x="2174029" y="7062516"/>
            <a:ext cx="2141531" cy="11988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alibri"/>
                <a:ea typeface="+mn-ea"/>
                <a:cs typeface="+mn-cs"/>
              </a:rPr>
              <a:t>       </a:t>
            </a: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       =</a:t>
            </a:r>
            <a:r>
              <a:rPr kumimoji="0" lang="en-US" sz="3600" b="0" i="0" u="none" strike="noStrike" kern="1200" cap="none" spc="0" normalizeH="0" baseline="0" noProof="0" dirty="0" smtClean="0">
                <a:ln>
                  <a:noFill/>
                </a:ln>
                <a:solidFill>
                  <a:prstClr val="black"/>
                </a:solidFill>
                <a:effectLst/>
                <a:uLnTx/>
                <a:uFillTx/>
                <a:latin typeface="Calibri"/>
                <a:ea typeface="+mn-ea"/>
                <a:cs typeface="+mn-cs"/>
              </a:rPr>
              <a:t> </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26"/>
          <p:cNvSpPr txBox="1"/>
          <p:nvPr/>
        </p:nvSpPr>
        <p:spPr>
          <a:xfrm>
            <a:off x="5462156" y="7045193"/>
            <a:ext cx="78166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  </a:t>
            </a:r>
            <a:endParaRPr kumimoji="0" lang="en-US" sz="36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28" name="TextBox 27"/>
          <p:cNvSpPr txBox="1"/>
          <p:nvPr/>
        </p:nvSpPr>
        <p:spPr>
          <a:xfrm>
            <a:off x="9326067" y="7001963"/>
            <a:ext cx="78166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alibri"/>
                <a:ea typeface="+mn-ea"/>
                <a:cs typeface="+mn-cs"/>
              </a:rPr>
              <a:t> </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Box 32"/>
          <p:cNvSpPr txBox="1"/>
          <p:nvPr/>
        </p:nvSpPr>
        <p:spPr>
          <a:xfrm>
            <a:off x="3276704" y="8420178"/>
            <a:ext cx="232235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Orthogonal matrix</a:t>
            </a:r>
            <a:endParaRPr kumimoji="0" lang="en-US" sz="36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34" name="TextBox 33"/>
          <p:cNvSpPr txBox="1"/>
          <p:nvPr/>
        </p:nvSpPr>
        <p:spPr>
          <a:xfrm>
            <a:off x="10668000" y="8572578"/>
            <a:ext cx="278227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Orthogonal matrix</a:t>
            </a:r>
            <a:endParaRPr kumimoji="0" lang="en-US" sz="36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
        <p:nvSpPr>
          <p:cNvPr id="35" name="TextBox 34"/>
          <p:cNvSpPr txBox="1"/>
          <p:nvPr/>
        </p:nvSpPr>
        <p:spPr>
          <a:xfrm>
            <a:off x="7329714" y="8648778"/>
            <a:ext cx="21162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0" i="0" u="none" strike="noStrike" kern="1200" cap="none" spc="0" normalizeH="0" baseline="0" noProof="0" dirty="0" smtClean="0">
                <a:ln>
                  <a:noFill/>
                </a:ln>
                <a:solidFill>
                  <a:prstClr val="black"/>
                </a:solidFill>
                <a:effectLst/>
                <a:uLnTx/>
                <a:uFillTx/>
                <a:latin typeface="Cormorant Garamond Medium Italics" panose="020B0604020202020204" charset="-93"/>
                <a:ea typeface="+mn-ea"/>
                <a:cs typeface="+mn-cs"/>
              </a:rPr>
              <a:t>Diagonal matrix</a:t>
            </a:r>
            <a:endParaRPr kumimoji="0" lang="en-US" sz="3600" b="0" i="0" u="none" strike="noStrike" kern="1200" cap="none" spc="0" normalizeH="0" baseline="0" noProof="0" dirty="0">
              <a:ln>
                <a:noFill/>
              </a:ln>
              <a:solidFill>
                <a:prstClr val="black"/>
              </a:solidFill>
              <a:effectLst/>
              <a:uLnTx/>
              <a:uFillTx/>
              <a:latin typeface="Cormorant Garamond Medium Italics" panose="020B0604020202020204" charset="-93"/>
              <a:ea typeface="+mn-ea"/>
              <a:cs typeface="+mn-c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1000"/>
                                        <p:tgtEl>
                                          <p:spTgt spid="35"/>
                                        </p:tgtEl>
                                      </p:cBhvr>
                                    </p:animEffect>
                                    <p:anim calcmode="lin" valueType="num">
                                      <p:cBhvr>
                                        <p:cTn id="25" dur="1000" fill="hold"/>
                                        <p:tgtEl>
                                          <p:spTgt spid="35"/>
                                        </p:tgtEl>
                                        <p:attrNameLst>
                                          <p:attrName>ppt_x</p:attrName>
                                        </p:attrNameLst>
                                      </p:cBhvr>
                                      <p:tavLst>
                                        <p:tav tm="0">
                                          <p:val>
                                            <p:strVal val="#ppt_x"/>
                                          </p:val>
                                        </p:tav>
                                        <p:tav tm="100000">
                                          <p:val>
                                            <p:strVal val="#ppt_x"/>
                                          </p:val>
                                        </p:tav>
                                      </p:tavLst>
                                    </p:anim>
                                    <p:anim calcmode="lin" valueType="num">
                                      <p:cBhvr>
                                        <p:cTn id="26" dur="1000" fill="hold"/>
                                        <p:tgtEl>
                                          <p:spTgt spid="3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6"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80">
                                          <p:stCondLst>
                                            <p:cond delay="0"/>
                                          </p:stCondLst>
                                        </p:cTn>
                                        <p:tgtEl>
                                          <p:spTgt spid="22"/>
                                        </p:tgtEl>
                                      </p:cBhvr>
                                    </p:animEffect>
                                    <p:anim calcmode="lin" valueType="num">
                                      <p:cBhvr>
                                        <p:cTn id="3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2" dur="26">
                                          <p:stCondLst>
                                            <p:cond delay="650"/>
                                          </p:stCondLst>
                                        </p:cTn>
                                        <p:tgtEl>
                                          <p:spTgt spid="22"/>
                                        </p:tgtEl>
                                      </p:cBhvr>
                                      <p:to x="100000" y="60000"/>
                                    </p:animScale>
                                    <p:animScale>
                                      <p:cBhvr>
                                        <p:cTn id="43" dur="166" decel="50000">
                                          <p:stCondLst>
                                            <p:cond delay="676"/>
                                          </p:stCondLst>
                                        </p:cTn>
                                        <p:tgtEl>
                                          <p:spTgt spid="22"/>
                                        </p:tgtEl>
                                      </p:cBhvr>
                                      <p:to x="100000" y="100000"/>
                                    </p:animScale>
                                    <p:animScale>
                                      <p:cBhvr>
                                        <p:cTn id="44" dur="26">
                                          <p:stCondLst>
                                            <p:cond delay="1312"/>
                                          </p:stCondLst>
                                        </p:cTn>
                                        <p:tgtEl>
                                          <p:spTgt spid="22"/>
                                        </p:tgtEl>
                                      </p:cBhvr>
                                      <p:to x="100000" y="80000"/>
                                    </p:animScale>
                                    <p:animScale>
                                      <p:cBhvr>
                                        <p:cTn id="45" dur="166" decel="50000">
                                          <p:stCondLst>
                                            <p:cond delay="1338"/>
                                          </p:stCondLst>
                                        </p:cTn>
                                        <p:tgtEl>
                                          <p:spTgt spid="22"/>
                                        </p:tgtEl>
                                      </p:cBhvr>
                                      <p:to x="100000" y="100000"/>
                                    </p:animScale>
                                    <p:animScale>
                                      <p:cBhvr>
                                        <p:cTn id="46" dur="26">
                                          <p:stCondLst>
                                            <p:cond delay="1642"/>
                                          </p:stCondLst>
                                        </p:cTn>
                                        <p:tgtEl>
                                          <p:spTgt spid="22"/>
                                        </p:tgtEl>
                                      </p:cBhvr>
                                      <p:to x="100000" y="90000"/>
                                    </p:animScale>
                                    <p:animScale>
                                      <p:cBhvr>
                                        <p:cTn id="47" dur="166" decel="50000">
                                          <p:stCondLst>
                                            <p:cond delay="1668"/>
                                          </p:stCondLst>
                                        </p:cTn>
                                        <p:tgtEl>
                                          <p:spTgt spid="22"/>
                                        </p:tgtEl>
                                      </p:cBhvr>
                                      <p:to x="100000" y="100000"/>
                                    </p:animScale>
                                    <p:animScale>
                                      <p:cBhvr>
                                        <p:cTn id="48" dur="26">
                                          <p:stCondLst>
                                            <p:cond delay="1808"/>
                                          </p:stCondLst>
                                        </p:cTn>
                                        <p:tgtEl>
                                          <p:spTgt spid="22"/>
                                        </p:tgtEl>
                                      </p:cBhvr>
                                      <p:to x="100000" y="95000"/>
                                    </p:animScale>
                                    <p:animScale>
                                      <p:cBhvr>
                                        <p:cTn id="49" dur="166" decel="50000">
                                          <p:stCondLst>
                                            <p:cond delay="1834"/>
                                          </p:stCondLst>
                                        </p:cTn>
                                        <p:tgtEl>
                                          <p:spTgt spid="22"/>
                                        </p:tgtEl>
                                      </p:cBhvr>
                                      <p:to x="100000" y="100000"/>
                                    </p:animScale>
                                  </p:childTnLst>
                                </p:cTn>
                              </p:par>
                              <p:par>
                                <p:cTn id="50" presetID="26"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80">
                                          <p:stCondLst>
                                            <p:cond delay="0"/>
                                          </p:stCondLst>
                                        </p:cTn>
                                        <p:tgtEl>
                                          <p:spTgt spid="24"/>
                                        </p:tgtEl>
                                      </p:cBhvr>
                                    </p:animEffect>
                                    <p:anim calcmode="lin" valueType="num">
                                      <p:cBhvr>
                                        <p:cTn id="5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8" dur="26">
                                          <p:stCondLst>
                                            <p:cond delay="650"/>
                                          </p:stCondLst>
                                        </p:cTn>
                                        <p:tgtEl>
                                          <p:spTgt spid="24"/>
                                        </p:tgtEl>
                                      </p:cBhvr>
                                      <p:to x="100000" y="60000"/>
                                    </p:animScale>
                                    <p:animScale>
                                      <p:cBhvr>
                                        <p:cTn id="59" dur="166" decel="50000">
                                          <p:stCondLst>
                                            <p:cond delay="676"/>
                                          </p:stCondLst>
                                        </p:cTn>
                                        <p:tgtEl>
                                          <p:spTgt spid="24"/>
                                        </p:tgtEl>
                                      </p:cBhvr>
                                      <p:to x="100000" y="100000"/>
                                    </p:animScale>
                                    <p:animScale>
                                      <p:cBhvr>
                                        <p:cTn id="60" dur="26">
                                          <p:stCondLst>
                                            <p:cond delay="1312"/>
                                          </p:stCondLst>
                                        </p:cTn>
                                        <p:tgtEl>
                                          <p:spTgt spid="24"/>
                                        </p:tgtEl>
                                      </p:cBhvr>
                                      <p:to x="100000" y="80000"/>
                                    </p:animScale>
                                    <p:animScale>
                                      <p:cBhvr>
                                        <p:cTn id="61" dur="166" decel="50000">
                                          <p:stCondLst>
                                            <p:cond delay="1338"/>
                                          </p:stCondLst>
                                        </p:cTn>
                                        <p:tgtEl>
                                          <p:spTgt spid="24"/>
                                        </p:tgtEl>
                                      </p:cBhvr>
                                      <p:to x="100000" y="100000"/>
                                    </p:animScale>
                                    <p:animScale>
                                      <p:cBhvr>
                                        <p:cTn id="62" dur="26">
                                          <p:stCondLst>
                                            <p:cond delay="1642"/>
                                          </p:stCondLst>
                                        </p:cTn>
                                        <p:tgtEl>
                                          <p:spTgt spid="24"/>
                                        </p:tgtEl>
                                      </p:cBhvr>
                                      <p:to x="100000" y="90000"/>
                                    </p:animScale>
                                    <p:animScale>
                                      <p:cBhvr>
                                        <p:cTn id="63" dur="166" decel="50000">
                                          <p:stCondLst>
                                            <p:cond delay="1668"/>
                                          </p:stCondLst>
                                        </p:cTn>
                                        <p:tgtEl>
                                          <p:spTgt spid="24"/>
                                        </p:tgtEl>
                                      </p:cBhvr>
                                      <p:to x="100000" y="100000"/>
                                    </p:animScale>
                                    <p:animScale>
                                      <p:cBhvr>
                                        <p:cTn id="64" dur="26">
                                          <p:stCondLst>
                                            <p:cond delay="1808"/>
                                          </p:stCondLst>
                                        </p:cTn>
                                        <p:tgtEl>
                                          <p:spTgt spid="24"/>
                                        </p:tgtEl>
                                      </p:cBhvr>
                                      <p:to x="100000" y="95000"/>
                                    </p:animScale>
                                    <p:animScale>
                                      <p:cBhvr>
                                        <p:cTn id="65" dur="166" decel="50000">
                                          <p:stCondLst>
                                            <p:cond delay="1834"/>
                                          </p:stCondLst>
                                        </p:cTn>
                                        <p:tgtEl>
                                          <p:spTgt spid="24"/>
                                        </p:tgtEl>
                                      </p:cBhvr>
                                      <p:to x="100000" y="100000"/>
                                    </p:animScale>
                                  </p:childTnLst>
                                </p:cTn>
                              </p:par>
                              <p:par>
                                <p:cTn id="66" presetID="26" presetClass="entr"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down)">
                                      <p:cBhvr>
                                        <p:cTn id="68" dur="580">
                                          <p:stCondLst>
                                            <p:cond delay="0"/>
                                          </p:stCondLst>
                                        </p:cTn>
                                        <p:tgtEl>
                                          <p:spTgt spid="23"/>
                                        </p:tgtEl>
                                      </p:cBhvr>
                                    </p:animEffect>
                                    <p:anim calcmode="lin" valueType="num">
                                      <p:cBhvr>
                                        <p:cTn id="69"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74" dur="26">
                                          <p:stCondLst>
                                            <p:cond delay="650"/>
                                          </p:stCondLst>
                                        </p:cTn>
                                        <p:tgtEl>
                                          <p:spTgt spid="23"/>
                                        </p:tgtEl>
                                      </p:cBhvr>
                                      <p:to x="100000" y="60000"/>
                                    </p:animScale>
                                    <p:animScale>
                                      <p:cBhvr>
                                        <p:cTn id="75" dur="166" decel="50000">
                                          <p:stCondLst>
                                            <p:cond delay="676"/>
                                          </p:stCondLst>
                                        </p:cTn>
                                        <p:tgtEl>
                                          <p:spTgt spid="23"/>
                                        </p:tgtEl>
                                      </p:cBhvr>
                                      <p:to x="100000" y="100000"/>
                                    </p:animScale>
                                    <p:animScale>
                                      <p:cBhvr>
                                        <p:cTn id="76" dur="26">
                                          <p:stCondLst>
                                            <p:cond delay="1312"/>
                                          </p:stCondLst>
                                        </p:cTn>
                                        <p:tgtEl>
                                          <p:spTgt spid="23"/>
                                        </p:tgtEl>
                                      </p:cBhvr>
                                      <p:to x="100000" y="80000"/>
                                    </p:animScale>
                                    <p:animScale>
                                      <p:cBhvr>
                                        <p:cTn id="77" dur="166" decel="50000">
                                          <p:stCondLst>
                                            <p:cond delay="1338"/>
                                          </p:stCondLst>
                                        </p:cTn>
                                        <p:tgtEl>
                                          <p:spTgt spid="23"/>
                                        </p:tgtEl>
                                      </p:cBhvr>
                                      <p:to x="100000" y="100000"/>
                                    </p:animScale>
                                    <p:animScale>
                                      <p:cBhvr>
                                        <p:cTn id="78" dur="26">
                                          <p:stCondLst>
                                            <p:cond delay="1642"/>
                                          </p:stCondLst>
                                        </p:cTn>
                                        <p:tgtEl>
                                          <p:spTgt spid="23"/>
                                        </p:tgtEl>
                                      </p:cBhvr>
                                      <p:to x="100000" y="90000"/>
                                    </p:animScale>
                                    <p:animScale>
                                      <p:cBhvr>
                                        <p:cTn id="79" dur="166" decel="50000">
                                          <p:stCondLst>
                                            <p:cond delay="1668"/>
                                          </p:stCondLst>
                                        </p:cTn>
                                        <p:tgtEl>
                                          <p:spTgt spid="23"/>
                                        </p:tgtEl>
                                      </p:cBhvr>
                                      <p:to x="100000" y="100000"/>
                                    </p:animScale>
                                    <p:animScale>
                                      <p:cBhvr>
                                        <p:cTn id="80" dur="26">
                                          <p:stCondLst>
                                            <p:cond delay="1808"/>
                                          </p:stCondLst>
                                        </p:cTn>
                                        <p:tgtEl>
                                          <p:spTgt spid="23"/>
                                        </p:tgtEl>
                                      </p:cBhvr>
                                      <p:to x="100000" y="95000"/>
                                    </p:animScale>
                                    <p:animScale>
                                      <p:cBhvr>
                                        <p:cTn id="81" dur="166" decel="50000">
                                          <p:stCondLst>
                                            <p:cond delay="1834"/>
                                          </p:stCondLst>
                                        </p:cTn>
                                        <p:tgtEl>
                                          <p:spTgt spid="23"/>
                                        </p:tgtEl>
                                      </p:cBhvr>
                                      <p:to x="100000" y="100000"/>
                                    </p:animScale>
                                  </p:childTnLst>
                                </p:cTn>
                              </p:par>
                              <p:par>
                                <p:cTn id="82" presetID="26"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80">
                                          <p:stCondLst>
                                            <p:cond delay="0"/>
                                          </p:stCondLst>
                                        </p:cTn>
                                        <p:tgtEl>
                                          <p:spTgt spid="25"/>
                                        </p:tgtEl>
                                      </p:cBhvr>
                                    </p:animEffect>
                                    <p:anim calcmode="lin" valueType="num">
                                      <p:cBhvr>
                                        <p:cTn id="85"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86"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87"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88"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89"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90" dur="26">
                                          <p:stCondLst>
                                            <p:cond delay="650"/>
                                          </p:stCondLst>
                                        </p:cTn>
                                        <p:tgtEl>
                                          <p:spTgt spid="25"/>
                                        </p:tgtEl>
                                      </p:cBhvr>
                                      <p:to x="100000" y="60000"/>
                                    </p:animScale>
                                    <p:animScale>
                                      <p:cBhvr>
                                        <p:cTn id="91" dur="166" decel="50000">
                                          <p:stCondLst>
                                            <p:cond delay="676"/>
                                          </p:stCondLst>
                                        </p:cTn>
                                        <p:tgtEl>
                                          <p:spTgt spid="25"/>
                                        </p:tgtEl>
                                      </p:cBhvr>
                                      <p:to x="100000" y="100000"/>
                                    </p:animScale>
                                    <p:animScale>
                                      <p:cBhvr>
                                        <p:cTn id="92" dur="26">
                                          <p:stCondLst>
                                            <p:cond delay="1312"/>
                                          </p:stCondLst>
                                        </p:cTn>
                                        <p:tgtEl>
                                          <p:spTgt spid="25"/>
                                        </p:tgtEl>
                                      </p:cBhvr>
                                      <p:to x="100000" y="80000"/>
                                    </p:animScale>
                                    <p:animScale>
                                      <p:cBhvr>
                                        <p:cTn id="93" dur="166" decel="50000">
                                          <p:stCondLst>
                                            <p:cond delay="1338"/>
                                          </p:stCondLst>
                                        </p:cTn>
                                        <p:tgtEl>
                                          <p:spTgt spid="25"/>
                                        </p:tgtEl>
                                      </p:cBhvr>
                                      <p:to x="100000" y="100000"/>
                                    </p:animScale>
                                    <p:animScale>
                                      <p:cBhvr>
                                        <p:cTn id="94" dur="26">
                                          <p:stCondLst>
                                            <p:cond delay="1642"/>
                                          </p:stCondLst>
                                        </p:cTn>
                                        <p:tgtEl>
                                          <p:spTgt spid="25"/>
                                        </p:tgtEl>
                                      </p:cBhvr>
                                      <p:to x="100000" y="90000"/>
                                    </p:animScale>
                                    <p:animScale>
                                      <p:cBhvr>
                                        <p:cTn id="95" dur="166" decel="50000">
                                          <p:stCondLst>
                                            <p:cond delay="1668"/>
                                          </p:stCondLst>
                                        </p:cTn>
                                        <p:tgtEl>
                                          <p:spTgt spid="25"/>
                                        </p:tgtEl>
                                      </p:cBhvr>
                                      <p:to x="100000" y="100000"/>
                                    </p:animScale>
                                    <p:animScale>
                                      <p:cBhvr>
                                        <p:cTn id="96" dur="26">
                                          <p:stCondLst>
                                            <p:cond delay="1808"/>
                                          </p:stCondLst>
                                        </p:cTn>
                                        <p:tgtEl>
                                          <p:spTgt spid="25"/>
                                        </p:tgtEl>
                                      </p:cBhvr>
                                      <p:to x="100000" y="95000"/>
                                    </p:animScale>
                                    <p:animScale>
                                      <p:cBhvr>
                                        <p:cTn id="97"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p:bldP spid="27" grpId="0"/>
      <p:bldP spid="28" grpId="0"/>
      <p:bldP spid="33" grpId="0"/>
      <p:bldP spid="34" grpId="0"/>
      <p:bldP spid="3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7919</Words>
  <Application>WPS Presentation</Application>
  <PresentationFormat>Custom</PresentationFormat>
  <Paragraphs>464</Paragraphs>
  <Slides>41</Slides>
  <Notes>1</Notes>
  <HiddenSlides>0</HiddenSlides>
  <MMClips>0</MMClips>
  <ScaleCrop>false</ScaleCrop>
  <HeadingPairs>
    <vt:vector size="6" baseType="variant">
      <vt:variant>
        <vt:lpstr>已用的字体</vt:lpstr>
      </vt:variant>
      <vt:variant>
        <vt:i4>31</vt:i4>
      </vt:variant>
      <vt:variant>
        <vt:lpstr>主题</vt:lpstr>
      </vt:variant>
      <vt:variant>
        <vt:i4>4</vt:i4>
      </vt:variant>
      <vt:variant>
        <vt:lpstr>幻灯片标题</vt:lpstr>
      </vt:variant>
      <vt:variant>
        <vt:i4>41</vt:i4>
      </vt:variant>
    </vt:vector>
  </HeadingPairs>
  <TitlesOfParts>
    <vt:vector size="76" baseType="lpstr">
      <vt:lpstr>Arial</vt:lpstr>
      <vt:lpstr>SimSun</vt:lpstr>
      <vt:lpstr>Wingdings</vt:lpstr>
      <vt:lpstr>Tenorite</vt:lpstr>
      <vt:lpstr>Gubbi</vt:lpstr>
      <vt:lpstr>Cormorant SC Medium</vt:lpstr>
      <vt:lpstr>Cormorant Garamond Medium Italics</vt:lpstr>
      <vt:lpstr>Times New Roman</vt:lpstr>
      <vt:lpstr>Cormorant SC Medium Bold</vt:lpstr>
      <vt:lpstr>.VnTime</vt:lpstr>
      <vt:lpstr>HK Grotesk Light</vt:lpstr>
      <vt:lpstr>HK Grotesk Light</vt:lpstr>
      <vt:lpstr>Cormorant Garamond Medium Italics</vt:lpstr>
      <vt:lpstr>Calibri</vt:lpstr>
      <vt:lpstr>Trebuchet MS</vt:lpstr>
      <vt:lpstr>Microsoft YaHei</vt:lpstr>
      <vt:lpstr>Droid Sans Fallback</vt:lpstr>
      <vt:lpstr>Arial Unicode MS</vt:lpstr>
      <vt:lpstr>Andale Mono</vt:lpstr>
      <vt:lpstr>Cormorant SC Medium</vt:lpstr>
      <vt:lpstr>.VnArial</vt:lpstr>
      <vt:lpstr>Cambria Math</vt:lpstr>
      <vt:lpstr>Calibri</vt:lpstr>
      <vt:lpstr>DejaVu Math TeX Gyre</vt:lpstr>
      <vt:lpstr>Cambria</vt:lpstr>
      <vt:lpstr>Abyssinica SIL</vt:lpstr>
      <vt:lpstr>DejaVu Sans</vt:lpstr>
      <vt:lpstr>BatangChe</vt:lpstr>
      <vt:lpstr>OpenSymbol</vt:lpstr>
      <vt:lpstr>Georgia</vt:lpstr>
      <vt:lpstr>MS Mincho</vt:lpstr>
      <vt:lpstr>Office Theme</vt:lpstr>
      <vt:lpstr>1_Office Theme</vt:lpstr>
      <vt:lpstr>2_Office Theme</vt:lpstr>
      <vt:lpstr>3_Office Theme</vt:lpstr>
      <vt:lpstr>Puzzle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SVD</vt:lpstr>
      <vt:lpstr>Decomposition</vt:lpstr>
      <vt:lpstr>PowerPoint 演示文稿</vt:lpstr>
      <vt:lpstr>Demo Image compression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Green Geometric Mathematics Class Education Presentation</dc:title>
  <dc:creator/>
  <cp:lastModifiedBy>quang</cp:lastModifiedBy>
  <cp:revision>117</cp:revision>
  <dcterms:created xsi:type="dcterms:W3CDTF">2023-01-02T13:24:41Z</dcterms:created>
  <dcterms:modified xsi:type="dcterms:W3CDTF">2023-01-02T13:24:41Z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